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5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6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7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8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9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0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1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2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3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4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335" r:id="rId3"/>
    <p:sldId id="353" r:id="rId4"/>
    <p:sldId id="514" r:id="rId5"/>
    <p:sldId id="346" r:id="rId6"/>
    <p:sldId id="338" r:id="rId7"/>
    <p:sldId id="342" r:id="rId8"/>
    <p:sldId id="511" r:id="rId9"/>
    <p:sldId id="520" r:id="rId10"/>
    <p:sldId id="351" r:id="rId11"/>
    <p:sldId id="512" r:id="rId12"/>
    <p:sldId id="519" r:id="rId13"/>
    <p:sldId id="329" r:id="rId14"/>
    <p:sldId id="484" r:id="rId15"/>
    <p:sldId id="315" r:id="rId16"/>
  </p:sldIdLst>
  <p:sldSz cx="9144000" cy="5143500" type="screen16x9"/>
  <p:notesSz cx="6811963" cy="9942513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Gotham Bold" panose="020B0604020202020204" charset="0"/>
      <p:regular r:id="rId23"/>
      <p:bold r:id="rId24"/>
      <p:italic r:id="rId25"/>
      <p:boldItalic r:id="rId26"/>
    </p:embeddedFont>
    <p:embeddedFont>
      <p:font typeface="Gotham Book Regular" panose="020B0604020202020204" charset="0"/>
      <p:regular r:id="rId27"/>
      <p:bold r:id="rId28"/>
      <p:italic r:id="rId29"/>
    </p:embeddedFont>
    <p:embeddedFont>
      <p:font typeface="Lucida Grande" panose="020B0604020202020204" charset="0"/>
      <p:regular r:id="rId30"/>
      <p:bold r:id="rId31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2D72C3DC-4577-ED4D-9B7B-6BCE4A6BE15F}">
          <p14:sldIdLst>
            <p14:sldId id="258"/>
            <p14:sldId id="335"/>
            <p14:sldId id="353"/>
            <p14:sldId id="514"/>
            <p14:sldId id="346"/>
            <p14:sldId id="338"/>
            <p14:sldId id="342"/>
            <p14:sldId id="511"/>
            <p14:sldId id="520"/>
            <p14:sldId id="351"/>
            <p14:sldId id="512"/>
            <p14:sldId id="519"/>
            <p14:sldId id="329"/>
            <p14:sldId id="484"/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F03C72A-30D0-D02E-6F20-C96573E0F672}" name="Trudel, Andrée" initials="TA" userId="S::andreetrudel@upa.qc.ca::e693028f-ddde-4a66-96b4-3eaebf6aa0c6" providerId="AD"/>
  <p188:author id="{5954FE6C-7523-B922-339D-EE5918F95447}" name="St-Amand, Mathieu" initials="SAM" userId="S::mstamand@upa.qc.ca::a851c621-cd8a-43f4-8494-1b63210bcd8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-Amand, Mathieu" initials="SM" lastIdx="10" clrIdx="0">
    <p:extLst>
      <p:ext uri="{19B8F6BF-5375-455C-9EA6-DF929625EA0E}">
        <p15:presenceInfo xmlns:p15="http://schemas.microsoft.com/office/powerpoint/2012/main" userId="S::mstamand@upa.qc.ca::a851c621-cd8a-43f4-8494-1b63210bcd80" providerId="AD"/>
      </p:ext>
    </p:extLst>
  </p:cmAuthor>
  <p:cmAuthor id="2" name="Lavoie, Dali" initials="LD" lastIdx="2" clrIdx="1">
    <p:extLst>
      <p:ext uri="{19B8F6BF-5375-455C-9EA6-DF929625EA0E}">
        <p15:presenceInfo xmlns:p15="http://schemas.microsoft.com/office/powerpoint/2012/main" userId="S::dalilavoie@upa.qc.ca::3dfe0b79-e1fd-47b6-83bc-d85cd9c81c3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0A8165"/>
    <a:srgbClr val="F4D1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3057" autoAdjust="0"/>
  </p:normalViewPr>
  <p:slideViewPr>
    <p:cSldViewPr>
      <p:cViewPr varScale="1">
        <p:scale>
          <a:sx n="130" d="100"/>
          <a:sy n="130" d="100"/>
        </p:scale>
        <p:origin x="378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65" d="100"/>
          <a:sy n="165" d="100"/>
        </p:scale>
        <p:origin x="543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commentAuthors" Target="commentAuthors.xml"/><Relationship Id="rId37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 sz="1000" b="1" dirty="0">
                <a:latin typeface="Arial" panose="020B0604020202020204" pitchFamily="34" charset="0"/>
                <a:cs typeface="Arial" panose="020B0604020202020204" pitchFamily="34" charset="0"/>
              </a:rPr>
              <a:t>Proportion de femmes dans les C. A. des syndicats locaux</a:t>
            </a:r>
          </a:p>
        </c:rich>
      </c:tx>
      <c:layout>
        <c:manualLayout>
          <c:xMode val="edge"/>
          <c:yMode val="edge"/>
          <c:x val="0.13060360966211673"/>
          <c:y val="4.41158080487612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Proportion de femme dans les C. A. des syndicats locaux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B3-4321-8E93-3514EEC31673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B3-4321-8E93-3514EEC31673}"/>
              </c:ext>
            </c:extLst>
          </c:dPt>
          <c:dLbls>
            <c:dLbl>
              <c:idx val="0"/>
              <c:layout>
                <c:manualLayout>
                  <c:x val="-0.15376151015900194"/>
                  <c:y val="0.1310825717020492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B3-4321-8E93-3514EEC316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Femmes </c:v>
                </c:pt>
                <c:pt idx="1">
                  <c:v>Hommes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23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B3-4321-8E93-3514EEC3167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 sz="1000" b="1" dirty="0">
                <a:latin typeface="Arial" panose="020B0604020202020204" pitchFamily="34" charset="0"/>
                <a:cs typeface="Arial" panose="020B0604020202020204" pitchFamily="34" charset="0"/>
              </a:rPr>
              <a:t>Proportion de femmes dans les C. A. des syndicats spécialisés</a:t>
            </a:r>
          </a:p>
        </c:rich>
      </c:tx>
      <c:layout>
        <c:manualLayout>
          <c:xMode val="edge"/>
          <c:yMode val="edge"/>
          <c:x val="0.13060360966211673"/>
          <c:y val="4.41158080487612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Proportion de femme dans les C. A. des syndicats locaux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DC-4F36-9FA6-96104928AA15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DC-4F36-9FA6-96104928AA15}"/>
              </c:ext>
            </c:extLst>
          </c:dPt>
          <c:dLbls>
            <c:dLbl>
              <c:idx val="0"/>
              <c:layout>
                <c:manualLayout>
                  <c:x val="-0.12263751740002754"/>
                  <c:y val="0.1364687337122723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38673807485442"/>
                      <c:h val="9.02685214125438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3DC-4F36-9FA6-96104928AA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Femmes </c:v>
                </c:pt>
                <c:pt idx="1">
                  <c:v>Hommes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DC-4F36-9FA6-96104928AA1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 sz="1000" b="1" dirty="0">
                <a:latin typeface="Arial" panose="020B0604020202020204" pitchFamily="34" charset="0"/>
                <a:cs typeface="Arial" panose="020B0604020202020204" pitchFamily="34" charset="0"/>
              </a:rPr>
              <a:t>Proportion de femmes dans les C. A. des syndicats spécialisés provinciaux</a:t>
            </a:r>
          </a:p>
        </c:rich>
      </c:tx>
      <c:layout>
        <c:manualLayout>
          <c:xMode val="edge"/>
          <c:yMode val="edge"/>
          <c:x val="0.13060360966211673"/>
          <c:y val="4.41158080487612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Proportion de femme dans les C. A. des syndicats locaux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0D-41B9-99E3-80C4B296D6D7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0D-41B9-99E3-80C4B296D6D7}"/>
              </c:ext>
            </c:extLst>
          </c:dPt>
          <c:dLbls>
            <c:dLbl>
              <c:idx val="0"/>
              <c:layout>
                <c:manualLayout>
                  <c:x val="-9.151352464105296E-2"/>
                  <c:y val="0.1095387718422535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0D-41B9-99E3-80C4B296D6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Femmes </c:v>
                </c:pt>
                <c:pt idx="1">
                  <c:v>Hommes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12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0D-41B9-99E3-80C4B296D6D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850" cy="497126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0" cy="497126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1B920F25-E676-45FE-9193-127AC7309D60}" type="datetimeFigureOut">
              <a:rPr lang="fr-CA" smtClean="0"/>
              <a:t>2023-08-09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43662"/>
            <a:ext cx="2951850" cy="49712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0" cy="49712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F6C53E97-BDF3-4CC3-A1CE-8703B683544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72421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850" cy="497126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0" cy="497126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3BB6AD38-207D-4115-B9FA-A70670EACE6F}" type="datetimeFigureOut">
              <a:rPr lang="fr-CA" smtClean="0"/>
              <a:t>2023-08-09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197" y="4722695"/>
            <a:ext cx="5449570" cy="4474131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51850" cy="49712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0" cy="49712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5DB9BA64-0721-4FC9-8ABE-8DDABE3EB47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46046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7813" cy="37290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N.B.</a:t>
            </a:r>
            <a:r>
              <a:rPr lang="fr-CA" baseline="0"/>
              <a:t> Le texte n’a pas été féminisé dans toutes les diapositives afin d’alléger la présentation 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8FBEF3-5F26-E84C-AFA6-9C42D3CE395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128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9BA64-0721-4FC9-8ABE-8DDABE3EB478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28823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9BA64-0721-4FC9-8ABE-8DDABE3EB478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0054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9BA64-0721-4FC9-8ABE-8DDABE3EB478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20300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9BA64-0721-4FC9-8ABE-8DDABE3EB478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8478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9BA64-0721-4FC9-8ABE-8DDABE3EB478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54914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9BA64-0721-4FC9-8ABE-8DDABE3EB478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9267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9BA64-0721-4FC9-8ABE-8DDABE3EB478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55989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9BA64-0721-4FC9-8ABE-8DDABE3EB478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55989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9BA64-0721-4FC9-8ABE-8DDABE3EB478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06688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9BA64-0721-4FC9-8ABE-8DDABE3EB478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7297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Temps suggéré pour l’échange (5 min)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9BA64-0721-4FC9-8ABE-8DDABE3EB478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60429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9BA64-0721-4FC9-8ABE-8DDABE3EB478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90996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9BA64-0721-4FC9-8ABE-8DDABE3EB478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5381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9BA64-0721-4FC9-8ABE-8DDABE3EB478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5436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- Visuel mi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48000" y="2249552"/>
            <a:ext cx="4408824" cy="682238"/>
          </a:xfrm>
        </p:spPr>
        <p:txBody>
          <a:bodyPr anchor="b" anchorCtr="0">
            <a:spAutoFit/>
          </a:bodyPr>
          <a:lstStyle>
            <a:lvl1pPr algn="l">
              <a:lnSpc>
                <a:spcPts val="2300"/>
              </a:lnSpc>
              <a:defRPr sz="2200" b="1" cap="all" baseline="0">
                <a:solidFill>
                  <a:srgbClr val="333333"/>
                </a:solidFill>
              </a:defRPr>
            </a:lvl1pPr>
          </a:lstStyle>
          <a:p>
            <a:r>
              <a:rPr lang="fr-FR" dirty="0"/>
              <a:t>écosystème numérique DE l’UPA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48000" y="2978607"/>
            <a:ext cx="4408824" cy="746358"/>
          </a:xfrm>
        </p:spPr>
        <p:txBody>
          <a:bodyPr anchor="t">
            <a:spAutoFit/>
          </a:bodyPr>
          <a:lstStyle>
            <a:lvl1pPr marL="0" indent="0" algn="l">
              <a:lnSpc>
                <a:spcPts val="1700"/>
              </a:lnSpc>
              <a:buNone/>
              <a:defRPr sz="1300" b="0" baseline="0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dirty="0"/>
              <a:t>Stratégies pour gagner en efficience dans un contexte d’évolution rapide des technologies, des besoins et des pratiques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675659"/>
            <a:ext cx="1647645" cy="59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21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/2 - Photos 1/2 (3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F52DFF61-570B-4E4F-A142-23AC53B59B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" cy="1196340"/>
          </a:xfrm>
          <a:prstGeom prst="rect">
            <a:avLst/>
          </a:prstGeo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AC70557E-7A59-7544-BC27-7C3775473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1" y="446461"/>
            <a:ext cx="4068017" cy="325089"/>
          </a:xfrm>
        </p:spPr>
        <p:txBody>
          <a:bodyPr wrap="square" tIns="0" bIns="0" anchor="t" anchorCtr="0">
            <a:spAutoFit/>
          </a:bodyPr>
          <a:lstStyle>
            <a:lvl1pPr>
              <a:lnSpc>
                <a:spcPts val="2500"/>
              </a:lnSpc>
              <a:defRPr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2A413C2-1F4C-9A48-BD2D-F79DA92ED3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20072" y="466251"/>
            <a:ext cx="3239717" cy="1288699"/>
          </a:xfrm>
          <a:solidFill>
            <a:schemeClr val="bg1">
              <a:lumMod val="85000"/>
            </a:schemeClr>
          </a:solidFill>
          <a:effectLst/>
        </p:spPr>
        <p:txBody>
          <a:bodyPr vert="horz" lIns="91440" tIns="45720" rIns="91440" bIns="45720" rtlCol="0" anchor="t" anchorCtr="1">
            <a:normAutofit/>
          </a:bodyPr>
          <a:lstStyle>
            <a:lvl1pPr>
              <a:defRPr lang="en-US" b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Roboto" charset="0"/>
                <a:cs typeface="Poppins Bold" panose="02000000000000000000" pitchFamily="2" charset="77"/>
              </a:defRPr>
            </a:lvl1pPr>
          </a:lstStyle>
          <a:p>
            <a:pPr lvl="0">
              <a:lnSpc>
                <a:spcPts val="2000"/>
              </a:lnSpc>
            </a:pPr>
            <a:endParaRPr lang="en-US"/>
          </a:p>
        </p:txBody>
      </p:sp>
      <p:sp>
        <p:nvSpPr>
          <p:cNvPr id="10" name="Espace réservé pour une image  2">
            <a:extLst>
              <a:ext uri="{FF2B5EF4-FFF2-40B4-BE49-F238E27FC236}">
                <a16:creationId xmlns:a16="http://schemas.microsoft.com/office/drawing/2014/main" id="{08AA5D01-0F31-8F4D-8BFF-DF9DFAD0AA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20072" y="1905841"/>
            <a:ext cx="3239717" cy="1288698"/>
          </a:xfrm>
          <a:solidFill>
            <a:schemeClr val="bg1">
              <a:lumMod val="85000"/>
            </a:schemeClr>
          </a:solidFill>
          <a:effectLst/>
        </p:spPr>
        <p:txBody>
          <a:bodyPr vert="horz" lIns="91440" tIns="45720" rIns="91440" bIns="45720" rtlCol="0" anchor="t" anchorCtr="1">
            <a:normAutofit/>
          </a:bodyPr>
          <a:lstStyle>
            <a:lvl1pPr>
              <a:defRPr lang="en-US" b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Roboto" charset="0"/>
                <a:cs typeface="Poppins Bold" panose="02000000000000000000" pitchFamily="2" charset="77"/>
              </a:defRPr>
            </a:lvl1pPr>
          </a:lstStyle>
          <a:p>
            <a:pPr lvl="0">
              <a:lnSpc>
                <a:spcPts val="2000"/>
              </a:lnSpc>
            </a:pPr>
            <a:endParaRPr lang="en-US"/>
          </a:p>
        </p:txBody>
      </p:sp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B30B833B-65C8-4A40-BC4E-C1A07B0783B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220072" y="3339373"/>
            <a:ext cx="3239717" cy="1288698"/>
          </a:xfrm>
          <a:solidFill>
            <a:schemeClr val="bg1">
              <a:lumMod val="85000"/>
            </a:schemeClr>
          </a:solidFill>
          <a:effectLst/>
        </p:spPr>
        <p:txBody>
          <a:bodyPr vert="horz" lIns="91440" tIns="45720" rIns="91440" bIns="45720" rtlCol="0" anchor="t" anchorCtr="1">
            <a:normAutofit/>
          </a:bodyPr>
          <a:lstStyle>
            <a:lvl1pPr>
              <a:defRPr lang="en-US" b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Roboto" charset="0"/>
                <a:cs typeface="Poppins Bold" panose="02000000000000000000" pitchFamily="2" charset="77"/>
              </a:defRPr>
            </a:lvl1pPr>
          </a:lstStyle>
          <a:p>
            <a:pPr lvl="0">
              <a:lnSpc>
                <a:spcPts val="2000"/>
              </a:lnSpc>
            </a:pPr>
            <a:endParaRPr lang="en-US"/>
          </a:p>
        </p:txBody>
      </p:sp>
      <p:sp>
        <p:nvSpPr>
          <p:cNvPr id="14" name="Espace réservé du numéro de diapositive 18">
            <a:extLst>
              <a:ext uri="{FF2B5EF4-FFF2-40B4-BE49-F238E27FC236}">
                <a16:creationId xmlns:a16="http://schemas.microsoft.com/office/drawing/2014/main" id="{60FC9701-BD69-CC4B-9FC5-F8BC39D5448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285584" y="4800599"/>
            <a:ext cx="802432" cy="273844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3C0B370-B43C-458D-B5A3-A570CC57BA1B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C1FE467E-1BB6-4149-8AF5-CE3937C69E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8000" y="1491630"/>
            <a:ext cx="4068016" cy="2952328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ts val="1600"/>
              </a:lnSpc>
              <a:defRPr lang="fr-FR" sz="1200" b="0" dirty="0" smtClean="0">
                <a:latin typeface="Gotham Book Regular" pitchFamily="2" charset="77"/>
              </a:defRPr>
            </a:lvl1pPr>
          </a:lstStyle>
          <a:p>
            <a:pPr lvl="0">
              <a:spcAft>
                <a:spcPts val="1200"/>
              </a:spcAft>
              <a:buFont typeface="+mj-lt"/>
            </a:pPr>
            <a:r>
              <a:rPr lang="fr-FR"/>
              <a:t>Cliquez pour modifier les styles du texte du masque</a:t>
            </a:r>
          </a:p>
          <a:p>
            <a:pPr lvl="0">
              <a:spcAft>
                <a:spcPts val="1200"/>
              </a:spcAft>
              <a:buFont typeface="+mj-lt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1122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1/2 - Photos 1/2 (3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F52DFF61-570B-4E4F-A142-23AC53B59B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" cy="1196340"/>
          </a:xfrm>
          <a:prstGeom prst="rect">
            <a:avLst/>
          </a:prstGeo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AC70557E-7A59-7544-BC27-7C3775473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1" y="446461"/>
            <a:ext cx="6120229" cy="325089"/>
          </a:xfrm>
        </p:spPr>
        <p:txBody>
          <a:bodyPr wrap="square" tIns="0" bIns="0" anchor="t" anchorCtr="0">
            <a:spAutoFit/>
          </a:bodyPr>
          <a:lstStyle>
            <a:lvl1pPr>
              <a:lnSpc>
                <a:spcPts val="2500"/>
              </a:lnSpc>
              <a:defRPr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893067CA-3E52-F248-8A2C-7DC8F842120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lang="fr-CA" sz="12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3C0B370-B43C-458D-B5A3-A570CC57BA1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2A413C2-1F4C-9A48-BD2D-F79DA92ED3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58296" y="1492298"/>
            <a:ext cx="1701493" cy="2951659"/>
          </a:xfrm>
          <a:solidFill>
            <a:schemeClr val="bg1">
              <a:lumMod val="85000"/>
            </a:schemeClr>
          </a:solidFill>
          <a:effectLst/>
        </p:spPr>
        <p:txBody>
          <a:bodyPr vert="horz" lIns="91440" tIns="45720" rIns="91440" bIns="45720" rtlCol="0" anchor="t" anchorCtr="1">
            <a:normAutofit/>
          </a:bodyPr>
          <a:lstStyle>
            <a:lvl1pPr>
              <a:defRPr lang="en-US" b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Roboto" charset="0"/>
                <a:cs typeface="Poppins Bold" panose="02000000000000000000" pitchFamily="2" charset="77"/>
              </a:defRPr>
            </a:lvl1pPr>
          </a:lstStyle>
          <a:p>
            <a:pPr lvl="0">
              <a:lnSpc>
                <a:spcPts val="2000"/>
              </a:lnSpc>
            </a:pPr>
            <a:endParaRPr lang="en-US"/>
          </a:p>
        </p:txBody>
      </p:sp>
      <p:sp>
        <p:nvSpPr>
          <p:cNvPr id="10" name="Espace réservé pour une image  2">
            <a:extLst>
              <a:ext uri="{FF2B5EF4-FFF2-40B4-BE49-F238E27FC236}">
                <a16:creationId xmlns:a16="http://schemas.microsoft.com/office/drawing/2014/main" id="{08AA5D01-0F31-8F4D-8BFF-DF9DFAD0AA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32040" y="1492298"/>
            <a:ext cx="1701493" cy="2951659"/>
          </a:xfrm>
          <a:solidFill>
            <a:schemeClr val="bg1">
              <a:lumMod val="85000"/>
            </a:schemeClr>
          </a:solidFill>
          <a:effectLst/>
        </p:spPr>
        <p:txBody>
          <a:bodyPr vert="horz" lIns="91440" tIns="45720" rIns="91440" bIns="45720" rtlCol="0" anchor="t" anchorCtr="1">
            <a:normAutofit/>
          </a:bodyPr>
          <a:lstStyle>
            <a:lvl1pPr>
              <a:defRPr lang="en-US" b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Roboto" charset="0"/>
                <a:cs typeface="Poppins Bold" panose="02000000000000000000" pitchFamily="2" charset="77"/>
              </a:defRPr>
            </a:lvl1pPr>
          </a:lstStyle>
          <a:p>
            <a:pPr lvl="0">
              <a:lnSpc>
                <a:spcPts val="2000"/>
              </a:lnSpc>
            </a:pPr>
            <a:endParaRPr lang="en-US"/>
          </a:p>
        </p:txBody>
      </p:sp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B30B833B-65C8-4A40-BC4E-C1A07B0783B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05784" y="1491629"/>
            <a:ext cx="1701493" cy="2951659"/>
          </a:xfrm>
          <a:solidFill>
            <a:schemeClr val="bg1">
              <a:lumMod val="85000"/>
            </a:schemeClr>
          </a:solidFill>
          <a:effectLst/>
        </p:spPr>
        <p:txBody>
          <a:bodyPr vert="horz" lIns="91440" tIns="45720" rIns="91440" bIns="45720" rtlCol="0" anchor="t" anchorCtr="1">
            <a:normAutofit/>
          </a:bodyPr>
          <a:lstStyle>
            <a:lvl1pPr>
              <a:defRPr lang="en-US" b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Roboto" charset="0"/>
                <a:cs typeface="Poppins Bold" panose="02000000000000000000" pitchFamily="2" charset="77"/>
              </a:defRPr>
            </a:lvl1pPr>
          </a:lstStyle>
          <a:p>
            <a:pPr lvl="0">
              <a:lnSpc>
                <a:spcPts val="2000"/>
              </a:lnSpc>
            </a:pPr>
            <a:endParaRPr lang="en-US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60744EAE-EC04-E94B-A830-0C166837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000" y="771550"/>
            <a:ext cx="6120230" cy="230832"/>
          </a:xfrm>
        </p:spPr>
        <p:txBody>
          <a:bodyPr wrap="square" tIns="0" bIns="0" anchor="t">
            <a:spAutoFit/>
          </a:bodyPr>
          <a:lstStyle>
            <a:lvl1pPr marL="0" indent="0" algn="l">
              <a:lnSpc>
                <a:spcPts val="1800"/>
              </a:lnSpc>
              <a:buNone/>
              <a:defRPr sz="16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0DF875F4-0CBB-8349-8642-868927F7E0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8000" y="1491630"/>
            <a:ext cx="1979784" cy="2952328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ts val="1600"/>
              </a:lnSpc>
              <a:defRPr lang="fr-FR" sz="1200" b="0" dirty="0" smtClean="0">
                <a:latin typeface="Gotham Book Regular" pitchFamily="2" charset="77"/>
              </a:defRPr>
            </a:lvl1pPr>
          </a:lstStyle>
          <a:p>
            <a:pPr lvl="0">
              <a:spcAft>
                <a:spcPts val="1200"/>
              </a:spcAft>
              <a:buFont typeface="+mj-lt"/>
            </a:pPr>
            <a:r>
              <a:rPr lang="fr-FR"/>
              <a:t>Cliquez pour modifier les styles du texte du masque</a:t>
            </a:r>
          </a:p>
          <a:p>
            <a:pPr lvl="0">
              <a:spcAft>
                <a:spcPts val="1200"/>
              </a:spcAft>
              <a:buFont typeface="+mj-lt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3021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colonnes - 3 pho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F52DFF61-570B-4E4F-A142-23AC53B59B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" cy="1196340"/>
          </a:xfrm>
          <a:prstGeom prst="rect">
            <a:avLst/>
          </a:prstGeo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AC70557E-7A59-7544-BC27-7C3775473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446461"/>
            <a:ext cx="6120231" cy="325089"/>
          </a:xfrm>
        </p:spPr>
        <p:txBody>
          <a:bodyPr wrap="square" tIns="0" bIns="0" anchor="t" anchorCtr="0">
            <a:spAutoFit/>
          </a:bodyPr>
          <a:lstStyle>
            <a:lvl1pPr>
              <a:lnSpc>
                <a:spcPts val="2500"/>
              </a:lnSpc>
              <a:defRPr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E89A0ECA-9FDF-E84A-B043-4A0FD9852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000" y="771550"/>
            <a:ext cx="6120230" cy="206082"/>
          </a:xfrm>
        </p:spPr>
        <p:txBody>
          <a:bodyPr wrap="square" tIns="0" bIns="0" anchor="t">
            <a:spAutoFit/>
          </a:bodyPr>
          <a:lstStyle>
            <a:lvl1pPr marL="0" indent="0" algn="l">
              <a:lnSpc>
                <a:spcPts val="1800"/>
              </a:lnSpc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EE2FA886-1DD7-264D-8AC1-44EC102559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8000" y="2787774"/>
            <a:ext cx="2411832" cy="1656184"/>
          </a:xfrm>
          <a:solidFill>
            <a:schemeClr val="bg1">
              <a:lumMod val="95000"/>
            </a:schemeClr>
          </a:solidFill>
        </p:spPr>
        <p:txBody>
          <a:bodyPr lIns="180000" tIns="251999" rIns="18000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200" b="0" baseline="0">
                <a:latin typeface="Gotham Book Regular" pitchFamily="2" charset="77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893067CA-3E52-F248-8A2C-7DC8F842120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3C0B370-B43C-458D-B5A3-A570CC57BA1B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CA21144-42FD-524D-9DE6-E1D351B8A0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7550" y="1491804"/>
            <a:ext cx="2411832" cy="1295970"/>
          </a:xfrm>
          <a:solidFill>
            <a:schemeClr val="bg1">
              <a:lumMod val="85000"/>
            </a:schemeClr>
          </a:solidFill>
          <a:effectLst/>
        </p:spPr>
        <p:txBody>
          <a:bodyPr vert="horz" lIns="91440" tIns="45720" rIns="91440" bIns="45720" rtlCol="0" anchor="t" anchorCtr="1">
            <a:normAutofit/>
          </a:bodyPr>
          <a:lstStyle>
            <a:lvl1pPr>
              <a:defRPr lang="en-US" b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Roboto" charset="0"/>
                <a:cs typeface="Poppins Bold" panose="02000000000000000000" pitchFamily="2" charset="77"/>
              </a:defRPr>
            </a:lvl1pPr>
          </a:lstStyle>
          <a:p>
            <a:pPr lvl="0">
              <a:lnSpc>
                <a:spcPts val="2000"/>
              </a:lnSpc>
            </a:pPr>
            <a:endParaRPr lang="en-US"/>
          </a:p>
        </p:txBody>
      </p:sp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22C33162-A1DD-004D-963B-ACB58692C76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30066" y="1491804"/>
            <a:ext cx="2411832" cy="1295970"/>
          </a:xfrm>
          <a:solidFill>
            <a:schemeClr val="bg1">
              <a:lumMod val="85000"/>
            </a:schemeClr>
          </a:solidFill>
          <a:effectLst/>
        </p:spPr>
        <p:txBody>
          <a:bodyPr vert="horz" lIns="91440" tIns="45720" rIns="91440" bIns="45720" rtlCol="0" anchor="t" anchorCtr="1">
            <a:normAutofit/>
          </a:bodyPr>
          <a:lstStyle>
            <a:lvl1pPr>
              <a:defRPr lang="en-US" b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Roboto" charset="0"/>
                <a:cs typeface="Poppins Bold" panose="02000000000000000000" pitchFamily="2" charset="77"/>
              </a:defRPr>
            </a:lvl1pPr>
          </a:lstStyle>
          <a:p>
            <a:pPr lvl="0">
              <a:lnSpc>
                <a:spcPts val="2000"/>
              </a:lnSpc>
            </a:pPr>
            <a:endParaRPr lang="en-US"/>
          </a:p>
        </p:txBody>
      </p:sp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24A16392-1178-2041-80BD-ABB708329D1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13032" y="1494599"/>
            <a:ext cx="2411832" cy="1295970"/>
          </a:xfrm>
          <a:solidFill>
            <a:schemeClr val="bg1">
              <a:lumMod val="85000"/>
            </a:schemeClr>
          </a:solidFill>
          <a:effectLst/>
        </p:spPr>
        <p:txBody>
          <a:bodyPr vert="horz" lIns="91440" tIns="45720" rIns="91440" bIns="45720" rtlCol="0" anchor="t" anchorCtr="1">
            <a:normAutofit/>
          </a:bodyPr>
          <a:lstStyle>
            <a:lvl1pPr>
              <a:defRPr lang="en-US" b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Roboto" charset="0"/>
                <a:cs typeface="Poppins Bold" panose="02000000000000000000" pitchFamily="2" charset="77"/>
              </a:defRPr>
            </a:lvl1pPr>
          </a:lstStyle>
          <a:p>
            <a:pPr lvl="0">
              <a:lnSpc>
                <a:spcPts val="2000"/>
              </a:lnSpc>
            </a:pPr>
            <a:endParaRPr lang="en-US"/>
          </a:p>
        </p:txBody>
      </p:sp>
      <p:sp>
        <p:nvSpPr>
          <p:cNvPr id="17" name="Espace réservé du texte 12">
            <a:extLst>
              <a:ext uri="{FF2B5EF4-FFF2-40B4-BE49-F238E27FC236}">
                <a16:creationId xmlns:a16="http://schemas.microsoft.com/office/drawing/2014/main" id="{BE6DEF58-5CBF-764B-8A61-7FC8E0A33E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30066" y="2787774"/>
            <a:ext cx="2411832" cy="1656184"/>
          </a:xfrm>
          <a:solidFill>
            <a:schemeClr val="bg1">
              <a:lumMod val="95000"/>
            </a:schemeClr>
          </a:solidFill>
        </p:spPr>
        <p:txBody>
          <a:bodyPr lIns="180000" tIns="251999" rIns="18000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200" b="0" baseline="0">
                <a:latin typeface="Gotham Book Regular" pitchFamily="2" charset="77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18" name="Espace réservé du texte 12">
            <a:extLst>
              <a:ext uri="{FF2B5EF4-FFF2-40B4-BE49-F238E27FC236}">
                <a16:creationId xmlns:a16="http://schemas.microsoft.com/office/drawing/2014/main" id="{E1297DBF-C555-2741-9E06-54F2881B00A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06840" y="2787774"/>
            <a:ext cx="2411832" cy="1656184"/>
          </a:xfrm>
          <a:solidFill>
            <a:schemeClr val="bg1">
              <a:lumMod val="95000"/>
            </a:schemeClr>
          </a:solidFill>
        </p:spPr>
        <p:txBody>
          <a:bodyPr lIns="180000" tIns="251999" rIns="18000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200" b="0" baseline="0">
                <a:latin typeface="Gotham Book Regular" pitchFamily="2" charset="77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6321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3 colonnes - 3 pho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F52DFF61-570B-4E4F-A142-23AC53B59B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" cy="1196340"/>
          </a:xfrm>
          <a:prstGeom prst="rect">
            <a:avLst/>
          </a:prstGeo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AC70557E-7A59-7544-BC27-7C3775473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446461"/>
            <a:ext cx="6120231" cy="325089"/>
          </a:xfrm>
        </p:spPr>
        <p:txBody>
          <a:bodyPr wrap="square" tIns="0" bIns="0" anchor="t" anchorCtr="0">
            <a:spAutoFit/>
          </a:bodyPr>
          <a:lstStyle>
            <a:lvl1pPr>
              <a:lnSpc>
                <a:spcPts val="2500"/>
              </a:lnSpc>
              <a:defRPr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E89A0ECA-9FDF-E84A-B043-4A0FD9852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000" y="771550"/>
            <a:ext cx="6120230" cy="206082"/>
          </a:xfrm>
        </p:spPr>
        <p:txBody>
          <a:bodyPr wrap="square" tIns="0" bIns="0" anchor="t">
            <a:spAutoFit/>
          </a:bodyPr>
          <a:lstStyle>
            <a:lvl1pPr marL="0" indent="0" algn="l">
              <a:lnSpc>
                <a:spcPts val="1800"/>
              </a:lnSpc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EE2FA886-1DD7-264D-8AC1-44EC102559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8000" y="2967958"/>
            <a:ext cx="1962000" cy="1476000"/>
          </a:xfrm>
          <a:solidFill>
            <a:schemeClr val="bg1">
              <a:lumMod val="95000"/>
            </a:schemeClr>
          </a:solidFill>
        </p:spPr>
        <p:txBody>
          <a:bodyPr lIns="288000" tIns="108000" rIns="288000" bIns="108000" anchor="ctr" anchorCtr="1">
            <a:norm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200" b="0" baseline="0">
                <a:latin typeface="Gotham Book Regular" pitchFamily="2" charset="77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  <a:endParaRPr lang="fr-FR" dirty="0"/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893067CA-3E52-F248-8A2C-7DC8F842120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3C0B370-B43C-458D-B5A3-A570CC57BA1B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CA21144-42FD-524D-9DE6-E1D351B8A0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8000" y="1491630"/>
            <a:ext cx="1962000" cy="1476000"/>
          </a:xfrm>
          <a:solidFill>
            <a:schemeClr val="bg1">
              <a:lumMod val="85000"/>
            </a:schemeClr>
          </a:solidFill>
          <a:effectLst/>
        </p:spPr>
        <p:txBody>
          <a:bodyPr vert="horz" lIns="91440" tIns="45720" rIns="91440" bIns="45720" rtlCol="0" anchor="t" anchorCtr="1">
            <a:normAutofit/>
          </a:bodyPr>
          <a:lstStyle>
            <a:lvl1pPr>
              <a:defRPr lang="en-US" b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Roboto" charset="0"/>
                <a:cs typeface="Poppins Bold" panose="02000000000000000000" pitchFamily="2" charset="77"/>
              </a:defRPr>
            </a:lvl1pPr>
          </a:lstStyle>
          <a:p>
            <a:pPr lvl="0">
              <a:lnSpc>
                <a:spcPts val="2000"/>
              </a:lnSpc>
            </a:pPr>
            <a:endParaRPr lang="en-US"/>
          </a:p>
        </p:txBody>
      </p:sp>
      <p:sp>
        <p:nvSpPr>
          <p:cNvPr id="42" name="Espace réservé pour une image  2">
            <a:extLst>
              <a:ext uri="{FF2B5EF4-FFF2-40B4-BE49-F238E27FC236}">
                <a16:creationId xmlns:a16="http://schemas.microsoft.com/office/drawing/2014/main" id="{459D3B90-2DED-DF43-9EB4-D9832CA02B6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610000" y="2967958"/>
            <a:ext cx="1962000" cy="1476000"/>
          </a:xfrm>
          <a:solidFill>
            <a:schemeClr val="bg1">
              <a:lumMod val="85000"/>
            </a:schemeClr>
          </a:solidFill>
          <a:effectLst/>
        </p:spPr>
        <p:txBody>
          <a:bodyPr vert="horz" lIns="91440" tIns="45720" rIns="91440" bIns="45720" rtlCol="0" anchor="t" anchorCtr="1">
            <a:normAutofit/>
          </a:bodyPr>
          <a:lstStyle>
            <a:lvl1pPr>
              <a:defRPr lang="en-US" b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Roboto" charset="0"/>
                <a:cs typeface="Poppins Bold" panose="02000000000000000000" pitchFamily="2" charset="77"/>
              </a:defRPr>
            </a:lvl1pPr>
          </a:lstStyle>
          <a:p>
            <a:pPr lvl="0">
              <a:lnSpc>
                <a:spcPts val="2000"/>
              </a:lnSpc>
            </a:pPr>
            <a:endParaRPr lang="en-US"/>
          </a:p>
        </p:txBody>
      </p:sp>
      <p:sp>
        <p:nvSpPr>
          <p:cNvPr id="43" name="Espace réservé du texte 12">
            <a:extLst>
              <a:ext uri="{FF2B5EF4-FFF2-40B4-BE49-F238E27FC236}">
                <a16:creationId xmlns:a16="http://schemas.microsoft.com/office/drawing/2014/main" id="{83A6635B-91BC-B641-9E73-FBA338FB33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10000" y="1491630"/>
            <a:ext cx="1962000" cy="1476000"/>
          </a:xfrm>
          <a:solidFill>
            <a:schemeClr val="bg1">
              <a:lumMod val="95000"/>
            </a:schemeClr>
          </a:solidFill>
        </p:spPr>
        <p:txBody>
          <a:bodyPr lIns="288000" tIns="108000" rIns="288000" bIns="108000" anchor="ctr" anchorCtr="1">
            <a:norm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200" b="0" baseline="0">
                <a:latin typeface="Gotham Book Regular" pitchFamily="2" charset="77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  <a:endParaRPr lang="fr-FR" dirty="0"/>
          </a:p>
        </p:txBody>
      </p:sp>
      <p:sp>
        <p:nvSpPr>
          <p:cNvPr id="44" name="Espace réservé du texte 12">
            <a:extLst>
              <a:ext uri="{FF2B5EF4-FFF2-40B4-BE49-F238E27FC236}">
                <a16:creationId xmlns:a16="http://schemas.microsoft.com/office/drawing/2014/main" id="{EC674AE4-1B49-764E-8288-981677F3326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72000" y="2967958"/>
            <a:ext cx="1962000" cy="1476000"/>
          </a:xfrm>
          <a:solidFill>
            <a:schemeClr val="bg1">
              <a:lumMod val="95000"/>
            </a:schemeClr>
          </a:solidFill>
        </p:spPr>
        <p:txBody>
          <a:bodyPr lIns="288000" tIns="108000" rIns="288000" bIns="108000" anchor="ctr" anchorCtr="1">
            <a:norm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200" b="0" baseline="0">
                <a:latin typeface="Gotham Book Regular" pitchFamily="2" charset="77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  <a:endParaRPr lang="fr-FR" dirty="0"/>
          </a:p>
        </p:txBody>
      </p:sp>
      <p:sp>
        <p:nvSpPr>
          <p:cNvPr id="45" name="Espace réservé pour une image  2">
            <a:extLst>
              <a:ext uri="{FF2B5EF4-FFF2-40B4-BE49-F238E27FC236}">
                <a16:creationId xmlns:a16="http://schemas.microsoft.com/office/drawing/2014/main" id="{1E75CFCB-62D8-F848-B6FE-56BA204105A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0" y="1491630"/>
            <a:ext cx="1962000" cy="1476000"/>
          </a:xfrm>
          <a:solidFill>
            <a:schemeClr val="bg1">
              <a:lumMod val="85000"/>
            </a:schemeClr>
          </a:solidFill>
          <a:effectLst/>
        </p:spPr>
        <p:txBody>
          <a:bodyPr vert="horz" lIns="91440" tIns="45720" rIns="91440" bIns="45720" rtlCol="0" anchor="t" anchorCtr="1">
            <a:normAutofit/>
          </a:bodyPr>
          <a:lstStyle>
            <a:lvl1pPr>
              <a:defRPr lang="en-US" b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Roboto" charset="0"/>
                <a:cs typeface="Poppins Bold" panose="02000000000000000000" pitchFamily="2" charset="77"/>
              </a:defRPr>
            </a:lvl1pPr>
          </a:lstStyle>
          <a:p>
            <a:pPr lvl="0">
              <a:lnSpc>
                <a:spcPts val="2000"/>
              </a:lnSpc>
            </a:pPr>
            <a:endParaRPr lang="en-US"/>
          </a:p>
        </p:txBody>
      </p:sp>
      <p:sp>
        <p:nvSpPr>
          <p:cNvPr id="46" name="Espace réservé pour une image  2">
            <a:extLst>
              <a:ext uri="{FF2B5EF4-FFF2-40B4-BE49-F238E27FC236}">
                <a16:creationId xmlns:a16="http://schemas.microsoft.com/office/drawing/2014/main" id="{CA4F6851-CAD3-5C4D-BD67-255CB7E6AA7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534000" y="2967958"/>
            <a:ext cx="1962000" cy="1476000"/>
          </a:xfrm>
          <a:solidFill>
            <a:schemeClr val="bg1">
              <a:lumMod val="85000"/>
            </a:schemeClr>
          </a:solidFill>
          <a:effectLst/>
        </p:spPr>
        <p:txBody>
          <a:bodyPr vert="horz" lIns="91440" tIns="45720" rIns="91440" bIns="45720" rtlCol="0" anchor="t" anchorCtr="1">
            <a:normAutofit/>
          </a:bodyPr>
          <a:lstStyle>
            <a:lvl1pPr>
              <a:defRPr lang="en-US" b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Roboto" charset="0"/>
                <a:cs typeface="Poppins Bold" panose="02000000000000000000" pitchFamily="2" charset="77"/>
              </a:defRPr>
            </a:lvl1pPr>
          </a:lstStyle>
          <a:p>
            <a:pPr lvl="0">
              <a:lnSpc>
                <a:spcPts val="2000"/>
              </a:lnSpc>
            </a:pPr>
            <a:endParaRPr lang="en-US"/>
          </a:p>
        </p:txBody>
      </p:sp>
      <p:sp>
        <p:nvSpPr>
          <p:cNvPr id="47" name="Espace réservé du texte 12">
            <a:extLst>
              <a:ext uri="{FF2B5EF4-FFF2-40B4-BE49-F238E27FC236}">
                <a16:creationId xmlns:a16="http://schemas.microsoft.com/office/drawing/2014/main" id="{C06159E7-E538-5843-9829-09CAF5FF8F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34000" y="1491630"/>
            <a:ext cx="1962000" cy="1476000"/>
          </a:xfrm>
          <a:solidFill>
            <a:schemeClr val="bg1">
              <a:lumMod val="95000"/>
            </a:schemeClr>
          </a:solidFill>
        </p:spPr>
        <p:txBody>
          <a:bodyPr lIns="288000" tIns="108000" rIns="288000" bIns="108000" anchor="ctr" anchorCtr="1">
            <a:norm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lang="fr-FR" sz="1200" b="0" i="0" kern="1200" baseline="0" smtClean="0">
                <a:solidFill>
                  <a:srgbClr val="333333"/>
                </a:solidFill>
                <a:latin typeface="Gotham Book Regular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7261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8_En-têt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8000" y="2466719"/>
            <a:ext cx="3616736" cy="417422"/>
          </a:xfrm>
        </p:spPr>
        <p:txBody>
          <a:bodyPr wrap="square" anchor="b" anchorCtr="0">
            <a:spAutoFit/>
          </a:bodyPr>
          <a:lstStyle>
            <a:lvl1pPr algn="l">
              <a:lnSpc>
                <a:spcPts val="2500"/>
              </a:lnSpc>
              <a:defRPr sz="2500" b="1" cap="all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48000" y="2881848"/>
            <a:ext cx="3616736" cy="553998"/>
          </a:xfrm>
        </p:spPr>
        <p:txBody>
          <a:bodyPr wrap="square" anchor="t">
            <a:spAutoFit/>
          </a:bodyPr>
          <a:lstStyle>
            <a:lvl1pPr marL="0" indent="0" algn="l">
              <a:lnSpc>
                <a:spcPts val="1800"/>
              </a:lnSpc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23513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rase punch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61928" y="2166562"/>
            <a:ext cx="5220144" cy="709663"/>
          </a:xfrm>
        </p:spPr>
        <p:txBody>
          <a:bodyPr wrap="square" lIns="72000" tIns="72000" rIns="72000" bIns="72000" anchor="ctr" anchorCtr="1">
            <a:spAutoFit/>
          </a:bodyPr>
          <a:lstStyle>
            <a:lvl1pPr marL="0" indent="0" algn="ctr">
              <a:lnSpc>
                <a:spcPts val="22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5C34F744-9062-9C4C-979A-F734C9294355}"/>
              </a:ext>
            </a:extLst>
          </p:cNvPr>
          <p:cNvGrpSpPr/>
          <p:nvPr userDrawn="1"/>
        </p:nvGrpSpPr>
        <p:grpSpPr>
          <a:xfrm>
            <a:off x="3203848" y="3525981"/>
            <a:ext cx="2849294" cy="149043"/>
            <a:chOff x="3147418" y="3214795"/>
            <a:chExt cx="2849294" cy="149043"/>
          </a:xfrm>
        </p:grpSpPr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469B2CD4-E627-5D43-86DD-BE4AAE0EC8CE}"/>
                </a:ext>
              </a:extLst>
            </p:cNvPr>
            <p:cNvGrpSpPr/>
            <p:nvPr userDrawn="1"/>
          </p:nvGrpSpPr>
          <p:grpSpPr>
            <a:xfrm>
              <a:off x="4383233" y="3214795"/>
              <a:ext cx="253589" cy="149043"/>
              <a:chOff x="2843687" y="1619195"/>
              <a:chExt cx="1014226" cy="596096"/>
            </a:xfrm>
          </p:grpSpPr>
          <p:sp>
            <p:nvSpPr>
              <p:cNvPr id="9" name="Forme en L 8">
                <a:extLst>
                  <a:ext uri="{FF2B5EF4-FFF2-40B4-BE49-F238E27FC236}">
                    <a16:creationId xmlns:a16="http://schemas.microsoft.com/office/drawing/2014/main" id="{F5198DF1-F481-C541-82C7-F8E0D3ACFD53}"/>
                  </a:ext>
                </a:extLst>
              </p:cNvPr>
              <p:cNvSpPr/>
              <p:nvPr userDrawn="1"/>
            </p:nvSpPr>
            <p:spPr>
              <a:xfrm rot="13500000">
                <a:off x="3254365" y="1611742"/>
                <a:ext cx="596094" cy="611003"/>
              </a:xfrm>
              <a:custGeom>
                <a:avLst/>
                <a:gdLst>
                  <a:gd name="connsiteX0" fmla="*/ 0 w 288032"/>
                  <a:gd name="connsiteY0" fmla="*/ 0 h 576064"/>
                  <a:gd name="connsiteX1" fmla="*/ 144016 w 288032"/>
                  <a:gd name="connsiteY1" fmla="*/ 0 h 576064"/>
                  <a:gd name="connsiteX2" fmla="*/ 144016 w 288032"/>
                  <a:gd name="connsiteY2" fmla="*/ 432048 h 576064"/>
                  <a:gd name="connsiteX3" fmla="*/ 288032 w 288032"/>
                  <a:gd name="connsiteY3" fmla="*/ 432048 h 576064"/>
                  <a:gd name="connsiteX4" fmla="*/ 288032 w 288032"/>
                  <a:gd name="connsiteY4" fmla="*/ 576064 h 576064"/>
                  <a:gd name="connsiteX5" fmla="*/ 0 w 288032"/>
                  <a:gd name="connsiteY5" fmla="*/ 576064 h 576064"/>
                  <a:gd name="connsiteX6" fmla="*/ 0 w 288032"/>
                  <a:gd name="connsiteY6" fmla="*/ 0 h 576064"/>
                  <a:gd name="connsiteX0" fmla="*/ 0 w 596092"/>
                  <a:gd name="connsiteY0" fmla="*/ 0 h 576064"/>
                  <a:gd name="connsiteX1" fmla="*/ 144016 w 596092"/>
                  <a:gd name="connsiteY1" fmla="*/ 0 h 576064"/>
                  <a:gd name="connsiteX2" fmla="*/ 144016 w 596092"/>
                  <a:gd name="connsiteY2" fmla="*/ 432048 h 576064"/>
                  <a:gd name="connsiteX3" fmla="*/ 288032 w 596092"/>
                  <a:gd name="connsiteY3" fmla="*/ 432048 h 576064"/>
                  <a:gd name="connsiteX4" fmla="*/ 596092 w 596092"/>
                  <a:gd name="connsiteY4" fmla="*/ 571174 h 576064"/>
                  <a:gd name="connsiteX5" fmla="*/ 0 w 596092"/>
                  <a:gd name="connsiteY5" fmla="*/ 576064 h 576064"/>
                  <a:gd name="connsiteX6" fmla="*/ 0 w 596092"/>
                  <a:gd name="connsiteY6" fmla="*/ 0 h 576064"/>
                  <a:gd name="connsiteX0" fmla="*/ 0 w 596092"/>
                  <a:gd name="connsiteY0" fmla="*/ 0 h 576064"/>
                  <a:gd name="connsiteX1" fmla="*/ 144016 w 596092"/>
                  <a:gd name="connsiteY1" fmla="*/ 0 h 576064"/>
                  <a:gd name="connsiteX2" fmla="*/ 144016 w 596092"/>
                  <a:gd name="connsiteY2" fmla="*/ 432048 h 576064"/>
                  <a:gd name="connsiteX3" fmla="*/ 596092 w 596092"/>
                  <a:gd name="connsiteY3" fmla="*/ 432048 h 576064"/>
                  <a:gd name="connsiteX4" fmla="*/ 596092 w 596092"/>
                  <a:gd name="connsiteY4" fmla="*/ 571174 h 576064"/>
                  <a:gd name="connsiteX5" fmla="*/ 0 w 596092"/>
                  <a:gd name="connsiteY5" fmla="*/ 576064 h 576064"/>
                  <a:gd name="connsiteX6" fmla="*/ 0 w 596092"/>
                  <a:gd name="connsiteY6" fmla="*/ 0 h 576064"/>
                  <a:gd name="connsiteX0" fmla="*/ 0 w 596092"/>
                  <a:gd name="connsiteY0" fmla="*/ 0 h 610641"/>
                  <a:gd name="connsiteX1" fmla="*/ 144016 w 596092"/>
                  <a:gd name="connsiteY1" fmla="*/ 34577 h 610641"/>
                  <a:gd name="connsiteX2" fmla="*/ 144016 w 596092"/>
                  <a:gd name="connsiteY2" fmla="*/ 466625 h 610641"/>
                  <a:gd name="connsiteX3" fmla="*/ 596092 w 596092"/>
                  <a:gd name="connsiteY3" fmla="*/ 466625 h 610641"/>
                  <a:gd name="connsiteX4" fmla="*/ 596092 w 596092"/>
                  <a:gd name="connsiteY4" fmla="*/ 605751 h 610641"/>
                  <a:gd name="connsiteX5" fmla="*/ 0 w 596092"/>
                  <a:gd name="connsiteY5" fmla="*/ 610641 h 610641"/>
                  <a:gd name="connsiteX6" fmla="*/ 0 w 596092"/>
                  <a:gd name="connsiteY6" fmla="*/ 0 h 610641"/>
                  <a:gd name="connsiteX0" fmla="*/ 0 w 596092"/>
                  <a:gd name="connsiteY0" fmla="*/ 0 h 610641"/>
                  <a:gd name="connsiteX1" fmla="*/ 150931 w 596092"/>
                  <a:gd name="connsiteY1" fmla="*/ 1 h 610641"/>
                  <a:gd name="connsiteX2" fmla="*/ 144016 w 596092"/>
                  <a:gd name="connsiteY2" fmla="*/ 466625 h 610641"/>
                  <a:gd name="connsiteX3" fmla="*/ 596092 w 596092"/>
                  <a:gd name="connsiteY3" fmla="*/ 466625 h 610641"/>
                  <a:gd name="connsiteX4" fmla="*/ 596092 w 596092"/>
                  <a:gd name="connsiteY4" fmla="*/ 605751 h 610641"/>
                  <a:gd name="connsiteX5" fmla="*/ 0 w 596092"/>
                  <a:gd name="connsiteY5" fmla="*/ 610641 h 610641"/>
                  <a:gd name="connsiteX6" fmla="*/ 0 w 596092"/>
                  <a:gd name="connsiteY6" fmla="*/ 0 h 610641"/>
                  <a:gd name="connsiteX0" fmla="*/ 0 w 596092"/>
                  <a:gd name="connsiteY0" fmla="*/ 13829 h 624470"/>
                  <a:gd name="connsiteX1" fmla="*/ 150931 w 596092"/>
                  <a:gd name="connsiteY1" fmla="*/ 0 h 624470"/>
                  <a:gd name="connsiteX2" fmla="*/ 144016 w 596092"/>
                  <a:gd name="connsiteY2" fmla="*/ 480454 h 624470"/>
                  <a:gd name="connsiteX3" fmla="*/ 596092 w 596092"/>
                  <a:gd name="connsiteY3" fmla="*/ 480454 h 624470"/>
                  <a:gd name="connsiteX4" fmla="*/ 596092 w 596092"/>
                  <a:gd name="connsiteY4" fmla="*/ 619580 h 624470"/>
                  <a:gd name="connsiteX5" fmla="*/ 0 w 596092"/>
                  <a:gd name="connsiteY5" fmla="*/ 624470 h 624470"/>
                  <a:gd name="connsiteX6" fmla="*/ 0 w 596092"/>
                  <a:gd name="connsiteY6" fmla="*/ 13829 h 624470"/>
                  <a:gd name="connsiteX0" fmla="*/ 0 w 596092"/>
                  <a:gd name="connsiteY0" fmla="*/ 359 h 611000"/>
                  <a:gd name="connsiteX1" fmla="*/ 150931 w 596092"/>
                  <a:gd name="connsiteY1" fmla="*/ 0 h 611000"/>
                  <a:gd name="connsiteX2" fmla="*/ 144016 w 596092"/>
                  <a:gd name="connsiteY2" fmla="*/ 466984 h 611000"/>
                  <a:gd name="connsiteX3" fmla="*/ 596092 w 596092"/>
                  <a:gd name="connsiteY3" fmla="*/ 466984 h 611000"/>
                  <a:gd name="connsiteX4" fmla="*/ 596092 w 596092"/>
                  <a:gd name="connsiteY4" fmla="*/ 606110 h 611000"/>
                  <a:gd name="connsiteX5" fmla="*/ 0 w 596092"/>
                  <a:gd name="connsiteY5" fmla="*/ 611000 h 611000"/>
                  <a:gd name="connsiteX6" fmla="*/ 0 w 596092"/>
                  <a:gd name="connsiteY6" fmla="*/ 359 h 611000"/>
                  <a:gd name="connsiteX0" fmla="*/ 0 w 596092"/>
                  <a:gd name="connsiteY0" fmla="*/ 359 h 611000"/>
                  <a:gd name="connsiteX1" fmla="*/ 150931 w 596092"/>
                  <a:gd name="connsiteY1" fmla="*/ 0 h 611000"/>
                  <a:gd name="connsiteX2" fmla="*/ 144016 w 596092"/>
                  <a:gd name="connsiteY2" fmla="*/ 466984 h 611000"/>
                  <a:gd name="connsiteX3" fmla="*/ 596092 w 596092"/>
                  <a:gd name="connsiteY3" fmla="*/ 466984 h 611000"/>
                  <a:gd name="connsiteX4" fmla="*/ 596092 w 596092"/>
                  <a:gd name="connsiteY4" fmla="*/ 610600 h 611000"/>
                  <a:gd name="connsiteX5" fmla="*/ 0 w 596092"/>
                  <a:gd name="connsiteY5" fmla="*/ 611000 h 611000"/>
                  <a:gd name="connsiteX6" fmla="*/ 0 w 596092"/>
                  <a:gd name="connsiteY6" fmla="*/ 359 h 611000"/>
                  <a:gd name="connsiteX0" fmla="*/ 0 w 596092"/>
                  <a:gd name="connsiteY0" fmla="*/ 359 h 611000"/>
                  <a:gd name="connsiteX1" fmla="*/ 150931 w 596092"/>
                  <a:gd name="connsiteY1" fmla="*/ 0 h 611000"/>
                  <a:gd name="connsiteX2" fmla="*/ 144016 w 596092"/>
                  <a:gd name="connsiteY2" fmla="*/ 466984 h 611000"/>
                  <a:gd name="connsiteX3" fmla="*/ 596092 w 596092"/>
                  <a:gd name="connsiteY3" fmla="*/ 471474 h 611000"/>
                  <a:gd name="connsiteX4" fmla="*/ 596092 w 596092"/>
                  <a:gd name="connsiteY4" fmla="*/ 610600 h 611000"/>
                  <a:gd name="connsiteX5" fmla="*/ 0 w 596092"/>
                  <a:gd name="connsiteY5" fmla="*/ 611000 h 611000"/>
                  <a:gd name="connsiteX6" fmla="*/ 0 w 596092"/>
                  <a:gd name="connsiteY6" fmla="*/ 359 h 611000"/>
                  <a:gd name="connsiteX0" fmla="*/ 0 w 596092"/>
                  <a:gd name="connsiteY0" fmla="*/ 359 h 611000"/>
                  <a:gd name="connsiteX1" fmla="*/ 150931 w 596092"/>
                  <a:gd name="connsiteY1" fmla="*/ 0 h 611000"/>
                  <a:gd name="connsiteX2" fmla="*/ 144016 w 596092"/>
                  <a:gd name="connsiteY2" fmla="*/ 466984 h 611000"/>
                  <a:gd name="connsiteX3" fmla="*/ 591602 w 596092"/>
                  <a:gd name="connsiteY3" fmla="*/ 462494 h 611000"/>
                  <a:gd name="connsiteX4" fmla="*/ 596092 w 596092"/>
                  <a:gd name="connsiteY4" fmla="*/ 610600 h 611000"/>
                  <a:gd name="connsiteX5" fmla="*/ 0 w 596092"/>
                  <a:gd name="connsiteY5" fmla="*/ 611000 h 611000"/>
                  <a:gd name="connsiteX6" fmla="*/ 0 w 596092"/>
                  <a:gd name="connsiteY6" fmla="*/ 359 h 611000"/>
                  <a:gd name="connsiteX0" fmla="*/ 0 w 596092"/>
                  <a:gd name="connsiteY0" fmla="*/ 359 h 611000"/>
                  <a:gd name="connsiteX1" fmla="*/ 150931 w 596092"/>
                  <a:gd name="connsiteY1" fmla="*/ 0 h 611000"/>
                  <a:gd name="connsiteX2" fmla="*/ 144016 w 596092"/>
                  <a:gd name="connsiteY2" fmla="*/ 466984 h 611000"/>
                  <a:gd name="connsiteX3" fmla="*/ 593847 w 596092"/>
                  <a:gd name="connsiteY3" fmla="*/ 464739 h 611000"/>
                  <a:gd name="connsiteX4" fmla="*/ 596092 w 596092"/>
                  <a:gd name="connsiteY4" fmla="*/ 610600 h 611000"/>
                  <a:gd name="connsiteX5" fmla="*/ 0 w 596092"/>
                  <a:gd name="connsiteY5" fmla="*/ 611000 h 611000"/>
                  <a:gd name="connsiteX6" fmla="*/ 0 w 596092"/>
                  <a:gd name="connsiteY6" fmla="*/ 359 h 611000"/>
                  <a:gd name="connsiteX0" fmla="*/ 0 w 596092"/>
                  <a:gd name="connsiteY0" fmla="*/ 359 h 611000"/>
                  <a:gd name="connsiteX1" fmla="*/ 150931 w 596092"/>
                  <a:gd name="connsiteY1" fmla="*/ 0 h 611000"/>
                  <a:gd name="connsiteX2" fmla="*/ 148506 w 596092"/>
                  <a:gd name="connsiteY2" fmla="*/ 466984 h 611000"/>
                  <a:gd name="connsiteX3" fmla="*/ 593847 w 596092"/>
                  <a:gd name="connsiteY3" fmla="*/ 464739 h 611000"/>
                  <a:gd name="connsiteX4" fmla="*/ 596092 w 596092"/>
                  <a:gd name="connsiteY4" fmla="*/ 610600 h 611000"/>
                  <a:gd name="connsiteX5" fmla="*/ 0 w 596092"/>
                  <a:gd name="connsiteY5" fmla="*/ 611000 h 611000"/>
                  <a:gd name="connsiteX6" fmla="*/ 0 w 596092"/>
                  <a:gd name="connsiteY6" fmla="*/ 359 h 61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6092" h="611000">
                    <a:moveTo>
                      <a:pt x="0" y="359"/>
                    </a:moveTo>
                    <a:lnTo>
                      <a:pt x="150931" y="0"/>
                    </a:lnTo>
                    <a:cubicBezTo>
                      <a:pt x="150123" y="155661"/>
                      <a:pt x="149314" y="311323"/>
                      <a:pt x="148506" y="466984"/>
                    </a:cubicBezTo>
                    <a:lnTo>
                      <a:pt x="593847" y="464739"/>
                    </a:lnTo>
                    <a:cubicBezTo>
                      <a:pt x="594595" y="513359"/>
                      <a:pt x="595344" y="561980"/>
                      <a:pt x="596092" y="610600"/>
                    </a:cubicBezTo>
                    <a:lnTo>
                      <a:pt x="0" y="611000"/>
                    </a:lnTo>
                    <a:lnTo>
                      <a:pt x="0" y="3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b="0" cap="none" spc="0">
                  <a:ln w="0">
                    <a:solidFill>
                      <a:sysClr val="windowText" lastClr="000000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3" name="Forme en L 8">
                <a:extLst>
                  <a:ext uri="{FF2B5EF4-FFF2-40B4-BE49-F238E27FC236}">
                    <a16:creationId xmlns:a16="http://schemas.microsoft.com/office/drawing/2014/main" id="{6BFD0DCA-8C1E-CA4B-8F61-24A063A0270E}"/>
                  </a:ext>
                </a:extLst>
              </p:cNvPr>
              <p:cNvSpPr/>
              <p:nvPr userDrawn="1"/>
            </p:nvSpPr>
            <p:spPr>
              <a:xfrm rot="13500000">
                <a:off x="2851142" y="1611740"/>
                <a:ext cx="596093" cy="611003"/>
              </a:xfrm>
              <a:custGeom>
                <a:avLst/>
                <a:gdLst>
                  <a:gd name="connsiteX0" fmla="*/ 0 w 288032"/>
                  <a:gd name="connsiteY0" fmla="*/ 0 h 576064"/>
                  <a:gd name="connsiteX1" fmla="*/ 144016 w 288032"/>
                  <a:gd name="connsiteY1" fmla="*/ 0 h 576064"/>
                  <a:gd name="connsiteX2" fmla="*/ 144016 w 288032"/>
                  <a:gd name="connsiteY2" fmla="*/ 432048 h 576064"/>
                  <a:gd name="connsiteX3" fmla="*/ 288032 w 288032"/>
                  <a:gd name="connsiteY3" fmla="*/ 432048 h 576064"/>
                  <a:gd name="connsiteX4" fmla="*/ 288032 w 288032"/>
                  <a:gd name="connsiteY4" fmla="*/ 576064 h 576064"/>
                  <a:gd name="connsiteX5" fmla="*/ 0 w 288032"/>
                  <a:gd name="connsiteY5" fmla="*/ 576064 h 576064"/>
                  <a:gd name="connsiteX6" fmla="*/ 0 w 288032"/>
                  <a:gd name="connsiteY6" fmla="*/ 0 h 576064"/>
                  <a:gd name="connsiteX0" fmla="*/ 0 w 596092"/>
                  <a:gd name="connsiteY0" fmla="*/ 0 h 576064"/>
                  <a:gd name="connsiteX1" fmla="*/ 144016 w 596092"/>
                  <a:gd name="connsiteY1" fmla="*/ 0 h 576064"/>
                  <a:gd name="connsiteX2" fmla="*/ 144016 w 596092"/>
                  <a:gd name="connsiteY2" fmla="*/ 432048 h 576064"/>
                  <a:gd name="connsiteX3" fmla="*/ 288032 w 596092"/>
                  <a:gd name="connsiteY3" fmla="*/ 432048 h 576064"/>
                  <a:gd name="connsiteX4" fmla="*/ 596092 w 596092"/>
                  <a:gd name="connsiteY4" fmla="*/ 571174 h 576064"/>
                  <a:gd name="connsiteX5" fmla="*/ 0 w 596092"/>
                  <a:gd name="connsiteY5" fmla="*/ 576064 h 576064"/>
                  <a:gd name="connsiteX6" fmla="*/ 0 w 596092"/>
                  <a:gd name="connsiteY6" fmla="*/ 0 h 576064"/>
                  <a:gd name="connsiteX0" fmla="*/ 0 w 596092"/>
                  <a:gd name="connsiteY0" fmla="*/ 0 h 576064"/>
                  <a:gd name="connsiteX1" fmla="*/ 144016 w 596092"/>
                  <a:gd name="connsiteY1" fmla="*/ 0 h 576064"/>
                  <a:gd name="connsiteX2" fmla="*/ 144016 w 596092"/>
                  <a:gd name="connsiteY2" fmla="*/ 432048 h 576064"/>
                  <a:gd name="connsiteX3" fmla="*/ 596092 w 596092"/>
                  <a:gd name="connsiteY3" fmla="*/ 432048 h 576064"/>
                  <a:gd name="connsiteX4" fmla="*/ 596092 w 596092"/>
                  <a:gd name="connsiteY4" fmla="*/ 571174 h 576064"/>
                  <a:gd name="connsiteX5" fmla="*/ 0 w 596092"/>
                  <a:gd name="connsiteY5" fmla="*/ 576064 h 576064"/>
                  <a:gd name="connsiteX6" fmla="*/ 0 w 596092"/>
                  <a:gd name="connsiteY6" fmla="*/ 0 h 576064"/>
                  <a:gd name="connsiteX0" fmla="*/ 0 w 596092"/>
                  <a:gd name="connsiteY0" fmla="*/ 0 h 610641"/>
                  <a:gd name="connsiteX1" fmla="*/ 144016 w 596092"/>
                  <a:gd name="connsiteY1" fmla="*/ 34577 h 610641"/>
                  <a:gd name="connsiteX2" fmla="*/ 144016 w 596092"/>
                  <a:gd name="connsiteY2" fmla="*/ 466625 h 610641"/>
                  <a:gd name="connsiteX3" fmla="*/ 596092 w 596092"/>
                  <a:gd name="connsiteY3" fmla="*/ 466625 h 610641"/>
                  <a:gd name="connsiteX4" fmla="*/ 596092 w 596092"/>
                  <a:gd name="connsiteY4" fmla="*/ 605751 h 610641"/>
                  <a:gd name="connsiteX5" fmla="*/ 0 w 596092"/>
                  <a:gd name="connsiteY5" fmla="*/ 610641 h 610641"/>
                  <a:gd name="connsiteX6" fmla="*/ 0 w 596092"/>
                  <a:gd name="connsiteY6" fmla="*/ 0 h 610641"/>
                  <a:gd name="connsiteX0" fmla="*/ 0 w 596092"/>
                  <a:gd name="connsiteY0" fmla="*/ 0 h 610641"/>
                  <a:gd name="connsiteX1" fmla="*/ 150931 w 596092"/>
                  <a:gd name="connsiteY1" fmla="*/ 1 h 610641"/>
                  <a:gd name="connsiteX2" fmla="*/ 144016 w 596092"/>
                  <a:gd name="connsiteY2" fmla="*/ 466625 h 610641"/>
                  <a:gd name="connsiteX3" fmla="*/ 596092 w 596092"/>
                  <a:gd name="connsiteY3" fmla="*/ 466625 h 610641"/>
                  <a:gd name="connsiteX4" fmla="*/ 596092 w 596092"/>
                  <a:gd name="connsiteY4" fmla="*/ 605751 h 610641"/>
                  <a:gd name="connsiteX5" fmla="*/ 0 w 596092"/>
                  <a:gd name="connsiteY5" fmla="*/ 610641 h 610641"/>
                  <a:gd name="connsiteX6" fmla="*/ 0 w 596092"/>
                  <a:gd name="connsiteY6" fmla="*/ 0 h 610641"/>
                  <a:gd name="connsiteX0" fmla="*/ 0 w 596092"/>
                  <a:gd name="connsiteY0" fmla="*/ 13829 h 624470"/>
                  <a:gd name="connsiteX1" fmla="*/ 150931 w 596092"/>
                  <a:gd name="connsiteY1" fmla="*/ 0 h 624470"/>
                  <a:gd name="connsiteX2" fmla="*/ 144016 w 596092"/>
                  <a:gd name="connsiteY2" fmla="*/ 480454 h 624470"/>
                  <a:gd name="connsiteX3" fmla="*/ 596092 w 596092"/>
                  <a:gd name="connsiteY3" fmla="*/ 480454 h 624470"/>
                  <a:gd name="connsiteX4" fmla="*/ 596092 w 596092"/>
                  <a:gd name="connsiteY4" fmla="*/ 619580 h 624470"/>
                  <a:gd name="connsiteX5" fmla="*/ 0 w 596092"/>
                  <a:gd name="connsiteY5" fmla="*/ 624470 h 624470"/>
                  <a:gd name="connsiteX6" fmla="*/ 0 w 596092"/>
                  <a:gd name="connsiteY6" fmla="*/ 13829 h 624470"/>
                  <a:gd name="connsiteX0" fmla="*/ 0 w 596092"/>
                  <a:gd name="connsiteY0" fmla="*/ 359 h 611000"/>
                  <a:gd name="connsiteX1" fmla="*/ 150931 w 596092"/>
                  <a:gd name="connsiteY1" fmla="*/ 0 h 611000"/>
                  <a:gd name="connsiteX2" fmla="*/ 144016 w 596092"/>
                  <a:gd name="connsiteY2" fmla="*/ 466984 h 611000"/>
                  <a:gd name="connsiteX3" fmla="*/ 596092 w 596092"/>
                  <a:gd name="connsiteY3" fmla="*/ 466984 h 611000"/>
                  <a:gd name="connsiteX4" fmla="*/ 596092 w 596092"/>
                  <a:gd name="connsiteY4" fmla="*/ 606110 h 611000"/>
                  <a:gd name="connsiteX5" fmla="*/ 0 w 596092"/>
                  <a:gd name="connsiteY5" fmla="*/ 611000 h 611000"/>
                  <a:gd name="connsiteX6" fmla="*/ 0 w 596092"/>
                  <a:gd name="connsiteY6" fmla="*/ 359 h 611000"/>
                  <a:gd name="connsiteX0" fmla="*/ 0 w 596092"/>
                  <a:gd name="connsiteY0" fmla="*/ 359 h 611000"/>
                  <a:gd name="connsiteX1" fmla="*/ 150931 w 596092"/>
                  <a:gd name="connsiteY1" fmla="*/ 0 h 611000"/>
                  <a:gd name="connsiteX2" fmla="*/ 144016 w 596092"/>
                  <a:gd name="connsiteY2" fmla="*/ 466984 h 611000"/>
                  <a:gd name="connsiteX3" fmla="*/ 596092 w 596092"/>
                  <a:gd name="connsiteY3" fmla="*/ 466984 h 611000"/>
                  <a:gd name="connsiteX4" fmla="*/ 596092 w 596092"/>
                  <a:gd name="connsiteY4" fmla="*/ 610600 h 611000"/>
                  <a:gd name="connsiteX5" fmla="*/ 0 w 596092"/>
                  <a:gd name="connsiteY5" fmla="*/ 611000 h 611000"/>
                  <a:gd name="connsiteX6" fmla="*/ 0 w 596092"/>
                  <a:gd name="connsiteY6" fmla="*/ 359 h 611000"/>
                  <a:gd name="connsiteX0" fmla="*/ 0 w 596092"/>
                  <a:gd name="connsiteY0" fmla="*/ 359 h 611000"/>
                  <a:gd name="connsiteX1" fmla="*/ 150931 w 596092"/>
                  <a:gd name="connsiteY1" fmla="*/ 0 h 611000"/>
                  <a:gd name="connsiteX2" fmla="*/ 144016 w 596092"/>
                  <a:gd name="connsiteY2" fmla="*/ 466984 h 611000"/>
                  <a:gd name="connsiteX3" fmla="*/ 596092 w 596092"/>
                  <a:gd name="connsiteY3" fmla="*/ 471474 h 611000"/>
                  <a:gd name="connsiteX4" fmla="*/ 596092 w 596092"/>
                  <a:gd name="connsiteY4" fmla="*/ 610600 h 611000"/>
                  <a:gd name="connsiteX5" fmla="*/ 0 w 596092"/>
                  <a:gd name="connsiteY5" fmla="*/ 611000 h 611000"/>
                  <a:gd name="connsiteX6" fmla="*/ 0 w 596092"/>
                  <a:gd name="connsiteY6" fmla="*/ 359 h 611000"/>
                  <a:gd name="connsiteX0" fmla="*/ 0 w 596092"/>
                  <a:gd name="connsiteY0" fmla="*/ 359 h 611000"/>
                  <a:gd name="connsiteX1" fmla="*/ 150931 w 596092"/>
                  <a:gd name="connsiteY1" fmla="*/ 0 h 611000"/>
                  <a:gd name="connsiteX2" fmla="*/ 144016 w 596092"/>
                  <a:gd name="connsiteY2" fmla="*/ 466984 h 611000"/>
                  <a:gd name="connsiteX3" fmla="*/ 591602 w 596092"/>
                  <a:gd name="connsiteY3" fmla="*/ 462494 h 611000"/>
                  <a:gd name="connsiteX4" fmla="*/ 596092 w 596092"/>
                  <a:gd name="connsiteY4" fmla="*/ 610600 h 611000"/>
                  <a:gd name="connsiteX5" fmla="*/ 0 w 596092"/>
                  <a:gd name="connsiteY5" fmla="*/ 611000 h 611000"/>
                  <a:gd name="connsiteX6" fmla="*/ 0 w 596092"/>
                  <a:gd name="connsiteY6" fmla="*/ 359 h 611000"/>
                  <a:gd name="connsiteX0" fmla="*/ 0 w 596092"/>
                  <a:gd name="connsiteY0" fmla="*/ 359 h 611000"/>
                  <a:gd name="connsiteX1" fmla="*/ 150931 w 596092"/>
                  <a:gd name="connsiteY1" fmla="*/ 0 h 611000"/>
                  <a:gd name="connsiteX2" fmla="*/ 144016 w 596092"/>
                  <a:gd name="connsiteY2" fmla="*/ 466984 h 611000"/>
                  <a:gd name="connsiteX3" fmla="*/ 593847 w 596092"/>
                  <a:gd name="connsiteY3" fmla="*/ 464739 h 611000"/>
                  <a:gd name="connsiteX4" fmla="*/ 596092 w 596092"/>
                  <a:gd name="connsiteY4" fmla="*/ 610600 h 611000"/>
                  <a:gd name="connsiteX5" fmla="*/ 0 w 596092"/>
                  <a:gd name="connsiteY5" fmla="*/ 611000 h 611000"/>
                  <a:gd name="connsiteX6" fmla="*/ 0 w 596092"/>
                  <a:gd name="connsiteY6" fmla="*/ 359 h 611000"/>
                  <a:gd name="connsiteX0" fmla="*/ 0 w 596092"/>
                  <a:gd name="connsiteY0" fmla="*/ 359 h 611000"/>
                  <a:gd name="connsiteX1" fmla="*/ 150931 w 596092"/>
                  <a:gd name="connsiteY1" fmla="*/ 0 h 611000"/>
                  <a:gd name="connsiteX2" fmla="*/ 148506 w 596092"/>
                  <a:gd name="connsiteY2" fmla="*/ 466984 h 611000"/>
                  <a:gd name="connsiteX3" fmla="*/ 593847 w 596092"/>
                  <a:gd name="connsiteY3" fmla="*/ 464739 h 611000"/>
                  <a:gd name="connsiteX4" fmla="*/ 596092 w 596092"/>
                  <a:gd name="connsiteY4" fmla="*/ 610600 h 611000"/>
                  <a:gd name="connsiteX5" fmla="*/ 0 w 596092"/>
                  <a:gd name="connsiteY5" fmla="*/ 611000 h 611000"/>
                  <a:gd name="connsiteX6" fmla="*/ 0 w 596092"/>
                  <a:gd name="connsiteY6" fmla="*/ 359 h 61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6092" h="611000">
                    <a:moveTo>
                      <a:pt x="0" y="359"/>
                    </a:moveTo>
                    <a:lnTo>
                      <a:pt x="150931" y="0"/>
                    </a:lnTo>
                    <a:cubicBezTo>
                      <a:pt x="150123" y="155661"/>
                      <a:pt x="149314" y="311323"/>
                      <a:pt x="148506" y="466984"/>
                    </a:cubicBezTo>
                    <a:lnTo>
                      <a:pt x="593847" y="464739"/>
                    </a:lnTo>
                    <a:cubicBezTo>
                      <a:pt x="594595" y="513359"/>
                      <a:pt x="595344" y="561980"/>
                      <a:pt x="596092" y="610600"/>
                    </a:cubicBezTo>
                    <a:lnTo>
                      <a:pt x="0" y="611000"/>
                    </a:lnTo>
                    <a:lnTo>
                      <a:pt x="0" y="3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b="0" cap="none" spc="0">
                  <a:ln w="0">
                    <a:solidFill>
                      <a:sysClr val="windowText" lastClr="000000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F09AC39-C65B-3C4F-9983-C8E7B895D6F5}"/>
                </a:ext>
              </a:extLst>
            </p:cNvPr>
            <p:cNvSpPr/>
            <p:nvPr userDrawn="1"/>
          </p:nvSpPr>
          <p:spPr>
            <a:xfrm>
              <a:off x="3147418" y="3266654"/>
              <a:ext cx="1295134" cy="22662"/>
            </a:xfrm>
            <a:custGeom>
              <a:avLst/>
              <a:gdLst>
                <a:gd name="connsiteX0" fmla="*/ 0 w 1440160"/>
                <a:gd name="connsiteY0" fmla="*/ 0 h 25200"/>
                <a:gd name="connsiteX1" fmla="*/ 1440160 w 1440160"/>
                <a:gd name="connsiteY1" fmla="*/ 0 h 25200"/>
                <a:gd name="connsiteX2" fmla="*/ 1440160 w 1440160"/>
                <a:gd name="connsiteY2" fmla="*/ 25200 h 25200"/>
                <a:gd name="connsiteX3" fmla="*/ 0 w 1440160"/>
                <a:gd name="connsiteY3" fmla="*/ 25200 h 25200"/>
                <a:gd name="connsiteX4" fmla="*/ 0 w 1440160"/>
                <a:gd name="connsiteY4" fmla="*/ 0 h 25200"/>
                <a:gd name="connsiteX0" fmla="*/ 0 w 1440160"/>
                <a:gd name="connsiteY0" fmla="*/ 0 h 25200"/>
                <a:gd name="connsiteX1" fmla="*/ 1411585 w 1440160"/>
                <a:gd name="connsiteY1" fmla="*/ 3175 h 25200"/>
                <a:gd name="connsiteX2" fmla="*/ 1440160 w 1440160"/>
                <a:gd name="connsiteY2" fmla="*/ 25200 h 25200"/>
                <a:gd name="connsiteX3" fmla="*/ 0 w 1440160"/>
                <a:gd name="connsiteY3" fmla="*/ 25200 h 25200"/>
                <a:gd name="connsiteX4" fmla="*/ 0 w 1440160"/>
                <a:gd name="connsiteY4" fmla="*/ 0 h 25200"/>
                <a:gd name="connsiteX0" fmla="*/ 0 w 1440160"/>
                <a:gd name="connsiteY0" fmla="*/ 0 h 25200"/>
                <a:gd name="connsiteX1" fmla="*/ 1411585 w 1440160"/>
                <a:gd name="connsiteY1" fmla="*/ 0 h 25200"/>
                <a:gd name="connsiteX2" fmla="*/ 1440160 w 1440160"/>
                <a:gd name="connsiteY2" fmla="*/ 25200 h 25200"/>
                <a:gd name="connsiteX3" fmla="*/ 0 w 1440160"/>
                <a:gd name="connsiteY3" fmla="*/ 25200 h 25200"/>
                <a:gd name="connsiteX4" fmla="*/ 0 w 1440160"/>
                <a:gd name="connsiteY4" fmla="*/ 0 h 2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160" h="25200">
                  <a:moveTo>
                    <a:pt x="0" y="0"/>
                  </a:moveTo>
                  <a:lnTo>
                    <a:pt x="1411585" y="0"/>
                  </a:lnTo>
                  <a:lnTo>
                    <a:pt x="1440160" y="25200"/>
                  </a:lnTo>
                  <a:lnTo>
                    <a:pt x="0" y="25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81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93A89F19-1E88-4043-8E47-A439642EA79D}"/>
                </a:ext>
              </a:extLst>
            </p:cNvPr>
            <p:cNvSpPr/>
            <p:nvPr userDrawn="1"/>
          </p:nvSpPr>
          <p:spPr>
            <a:xfrm flipH="1" flipV="1">
              <a:off x="4701578" y="3266653"/>
              <a:ext cx="1295134" cy="22662"/>
            </a:xfrm>
            <a:custGeom>
              <a:avLst/>
              <a:gdLst>
                <a:gd name="connsiteX0" fmla="*/ 0 w 1440160"/>
                <a:gd name="connsiteY0" fmla="*/ 0 h 25200"/>
                <a:gd name="connsiteX1" fmla="*/ 1440160 w 1440160"/>
                <a:gd name="connsiteY1" fmla="*/ 0 h 25200"/>
                <a:gd name="connsiteX2" fmla="*/ 1440160 w 1440160"/>
                <a:gd name="connsiteY2" fmla="*/ 25200 h 25200"/>
                <a:gd name="connsiteX3" fmla="*/ 0 w 1440160"/>
                <a:gd name="connsiteY3" fmla="*/ 25200 h 25200"/>
                <a:gd name="connsiteX4" fmla="*/ 0 w 1440160"/>
                <a:gd name="connsiteY4" fmla="*/ 0 h 25200"/>
                <a:gd name="connsiteX0" fmla="*/ 0 w 1440160"/>
                <a:gd name="connsiteY0" fmla="*/ 0 h 25200"/>
                <a:gd name="connsiteX1" fmla="*/ 1411585 w 1440160"/>
                <a:gd name="connsiteY1" fmla="*/ 3175 h 25200"/>
                <a:gd name="connsiteX2" fmla="*/ 1440160 w 1440160"/>
                <a:gd name="connsiteY2" fmla="*/ 25200 h 25200"/>
                <a:gd name="connsiteX3" fmla="*/ 0 w 1440160"/>
                <a:gd name="connsiteY3" fmla="*/ 25200 h 25200"/>
                <a:gd name="connsiteX4" fmla="*/ 0 w 1440160"/>
                <a:gd name="connsiteY4" fmla="*/ 0 h 25200"/>
                <a:gd name="connsiteX0" fmla="*/ 0 w 1440160"/>
                <a:gd name="connsiteY0" fmla="*/ 0 h 25200"/>
                <a:gd name="connsiteX1" fmla="*/ 1411585 w 1440160"/>
                <a:gd name="connsiteY1" fmla="*/ 0 h 25200"/>
                <a:gd name="connsiteX2" fmla="*/ 1440160 w 1440160"/>
                <a:gd name="connsiteY2" fmla="*/ 25200 h 25200"/>
                <a:gd name="connsiteX3" fmla="*/ 0 w 1440160"/>
                <a:gd name="connsiteY3" fmla="*/ 25200 h 25200"/>
                <a:gd name="connsiteX4" fmla="*/ 0 w 1440160"/>
                <a:gd name="connsiteY4" fmla="*/ 0 h 2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160" h="25200">
                  <a:moveTo>
                    <a:pt x="0" y="0"/>
                  </a:moveTo>
                  <a:lnTo>
                    <a:pt x="1411585" y="0"/>
                  </a:lnTo>
                  <a:lnTo>
                    <a:pt x="1440160" y="25200"/>
                  </a:lnTo>
                  <a:lnTo>
                    <a:pt x="0" y="25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81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2A6155B-CF87-3C4C-A01C-2D8043459203}"/>
              </a:ext>
            </a:extLst>
          </p:cNvPr>
          <p:cNvSpPr/>
          <p:nvPr userDrawn="1"/>
        </p:nvSpPr>
        <p:spPr>
          <a:xfrm>
            <a:off x="3147288" y="1419622"/>
            <a:ext cx="2849423" cy="22662"/>
          </a:xfrm>
          <a:prstGeom prst="rect">
            <a:avLst/>
          </a:prstGeom>
          <a:solidFill>
            <a:srgbClr val="0A8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82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- Sans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osange 19">
            <a:extLst>
              <a:ext uri="{FF2B5EF4-FFF2-40B4-BE49-F238E27FC236}">
                <a16:creationId xmlns:a16="http://schemas.microsoft.com/office/drawing/2014/main" id="{FCF7A7BB-D5CE-7C4A-BD12-60ED967CC568}"/>
              </a:ext>
            </a:extLst>
          </p:cNvPr>
          <p:cNvSpPr/>
          <p:nvPr userDrawn="1"/>
        </p:nvSpPr>
        <p:spPr>
          <a:xfrm>
            <a:off x="2165247" y="164997"/>
            <a:ext cx="4813506" cy="4813506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5400" b="1" i="0">
                <a:latin typeface="Gotham Bold" pitchFamily="2" charset="77"/>
              </a:rPr>
              <a:t>Merci</a:t>
            </a:r>
            <a:r>
              <a:rPr lang="en-US" sz="6000" b="1" i="0">
                <a:latin typeface="Gotham Bold" pitchFamily="2" charset="77"/>
              </a:rPr>
              <a:t>!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2F3A8575-0582-6649-9999-50EB465073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0716" y="4443958"/>
            <a:ext cx="743772" cy="52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0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- Avec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7817B3CE-67C2-114F-AAFC-3BFCC81DDE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63670" y="937581"/>
            <a:ext cx="3246132" cy="3246132"/>
          </a:xfrm>
          <a:prstGeom prst="diamond">
            <a:avLst/>
          </a:prstGeom>
          <a:solidFill>
            <a:schemeClr val="bg1">
              <a:lumMod val="85000"/>
            </a:schemeClr>
          </a:solidFill>
          <a:ln w="127000">
            <a:noFill/>
            <a:miter lim="800000"/>
          </a:ln>
          <a:effectLst/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US" b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Roboto" charset="0"/>
                <a:cs typeface="Poppins Bold" panose="02000000000000000000" pitchFamily="2" charset="77"/>
              </a:defRPr>
            </a:lvl1pPr>
          </a:lstStyle>
          <a:p>
            <a:pPr lvl="0">
              <a:lnSpc>
                <a:spcPts val="2000"/>
              </a:lnSpc>
            </a:pPr>
            <a:endParaRPr lang="en-US"/>
          </a:p>
        </p:txBody>
      </p:sp>
      <p:sp>
        <p:nvSpPr>
          <p:cNvPr id="8" name="Espace réservé pour une image  6">
            <a:extLst>
              <a:ext uri="{FF2B5EF4-FFF2-40B4-BE49-F238E27FC236}">
                <a16:creationId xmlns:a16="http://schemas.microsoft.com/office/drawing/2014/main" id="{CDDE1245-680C-5F40-8F20-F9EDD98F2D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60636" y="2643758"/>
            <a:ext cx="3246132" cy="2503691"/>
          </a:xfrm>
          <a:custGeom>
            <a:avLst/>
            <a:gdLst>
              <a:gd name="connsiteX0" fmla="*/ 0 w 3330000"/>
              <a:gd name="connsiteY0" fmla="*/ 1665000 h 3330000"/>
              <a:gd name="connsiteX1" fmla="*/ 1665000 w 3330000"/>
              <a:gd name="connsiteY1" fmla="*/ 0 h 3330000"/>
              <a:gd name="connsiteX2" fmla="*/ 3330000 w 3330000"/>
              <a:gd name="connsiteY2" fmla="*/ 1665000 h 3330000"/>
              <a:gd name="connsiteX3" fmla="*/ 1665000 w 3330000"/>
              <a:gd name="connsiteY3" fmla="*/ 3330000 h 3330000"/>
              <a:gd name="connsiteX4" fmla="*/ 0 w 3330000"/>
              <a:gd name="connsiteY4" fmla="*/ 1665000 h 3330000"/>
              <a:gd name="connsiteX0" fmla="*/ 0 w 3330000"/>
              <a:gd name="connsiteY0" fmla="*/ 1665000 h 3330000"/>
              <a:gd name="connsiteX1" fmla="*/ 1665000 w 3330000"/>
              <a:gd name="connsiteY1" fmla="*/ 0 h 3330000"/>
              <a:gd name="connsiteX2" fmla="*/ 3330000 w 3330000"/>
              <a:gd name="connsiteY2" fmla="*/ 1665000 h 3330000"/>
              <a:gd name="connsiteX3" fmla="*/ 1665000 w 3330000"/>
              <a:gd name="connsiteY3" fmla="*/ 3330000 h 3330000"/>
              <a:gd name="connsiteX4" fmla="*/ 894893 w 3330000"/>
              <a:gd name="connsiteY4" fmla="*/ 2568378 h 3330000"/>
              <a:gd name="connsiteX5" fmla="*/ 0 w 3330000"/>
              <a:gd name="connsiteY5" fmla="*/ 1665000 h 3330000"/>
              <a:gd name="connsiteX0" fmla="*/ 0 w 3330000"/>
              <a:gd name="connsiteY0" fmla="*/ 1665000 h 3330000"/>
              <a:gd name="connsiteX1" fmla="*/ 1665000 w 3330000"/>
              <a:gd name="connsiteY1" fmla="*/ 0 h 3330000"/>
              <a:gd name="connsiteX2" fmla="*/ 3330000 w 3330000"/>
              <a:gd name="connsiteY2" fmla="*/ 1665000 h 3330000"/>
              <a:gd name="connsiteX3" fmla="*/ 2425243 w 3330000"/>
              <a:gd name="connsiteY3" fmla="*/ 2565203 h 3330000"/>
              <a:gd name="connsiteX4" fmla="*/ 1665000 w 3330000"/>
              <a:gd name="connsiteY4" fmla="*/ 3330000 h 3330000"/>
              <a:gd name="connsiteX5" fmla="*/ 894893 w 3330000"/>
              <a:gd name="connsiteY5" fmla="*/ 2568378 h 3330000"/>
              <a:gd name="connsiteX6" fmla="*/ 0 w 3330000"/>
              <a:gd name="connsiteY6" fmla="*/ 1665000 h 3330000"/>
              <a:gd name="connsiteX0" fmla="*/ 0 w 3330000"/>
              <a:gd name="connsiteY0" fmla="*/ 1665000 h 2568378"/>
              <a:gd name="connsiteX1" fmla="*/ 1665000 w 3330000"/>
              <a:gd name="connsiteY1" fmla="*/ 0 h 2568378"/>
              <a:gd name="connsiteX2" fmla="*/ 3330000 w 3330000"/>
              <a:gd name="connsiteY2" fmla="*/ 1665000 h 2568378"/>
              <a:gd name="connsiteX3" fmla="*/ 2425243 w 3330000"/>
              <a:gd name="connsiteY3" fmla="*/ 2565203 h 2568378"/>
              <a:gd name="connsiteX4" fmla="*/ 894893 w 3330000"/>
              <a:gd name="connsiteY4" fmla="*/ 2568378 h 2568378"/>
              <a:gd name="connsiteX5" fmla="*/ 0 w 3330000"/>
              <a:gd name="connsiteY5" fmla="*/ 1665000 h 256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0000" h="2568378">
                <a:moveTo>
                  <a:pt x="0" y="1665000"/>
                </a:moveTo>
                <a:lnTo>
                  <a:pt x="1665000" y="0"/>
                </a:lnTo>
                <a:lnTo>
                  <a:pt x="3330000" y="1665000"/>
                </a:lnTo>
                <a:lnTo>
                  <a:pt x="2425243" y="2565203"/>
                </a:lnTo>
                <a:lnTo>
                  <a:pt x="894893" y="2568378"/>
                </a:lnTo>
                <a:lnTo>
                  <a:pt x="0" y="1665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0">
            <a:noFill/>
            <a:miter lim="800000"/>
          </a:ln>
          <a:effectLst/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US" b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Roboto" charset="0"/>
                <a:cs typeface="Poppins Bold" panose="02000000000000000000" pitchFamily="2" charset="77"/>
              </a:defRPr>
            </a:lvl1pPr>
          </a:lstStyle>
          <a:p>
            <a:pPr lvl="0">
              <a:lnSpc>
                <a:spcPts val="2000"/>
              </a:lnSpc>
            </a:pPr>
            <a:endParaRPr lang="en-US"/>
          </a:p>
        </p:txBody>
      </p:sp>
      <p:sp>
        <p:nvSpPr>
          <p:cNvPr id="9" name="Espace réservé pour une image  6">
            <a:extLst>
              <a:ext uri="{FF2B5EF4-FFF2-40B4-BE49-F238E27FC236}">
                <a16:creationId xmlns:a16="http://schemas.microsoft.com/office/drawing/2014/main" id="{F0F76F43-4B7D-8941-9A24-3126E24A95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4008" y="937581"/>
            <a:ext cx="3246132" cy="3246132"/>
          </a:xfrm>
          <a:prstGeom prst="diamond">
            <a:avLst/>
          </a:prstGeom>
          <a:solidFill>
            <a:schemeClr val="bg1">
              <a:lumMod val="85000"/>
            </a:schemeClr>
          </a:solidFill>
          <a:ln w="127000">
            <a:noFill/>
            <a:miter lim="800000"/>
          </a:ln>
          <a:effectLst/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US" b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Roboto" charset="0"/>
                <a:cs typeface="Poppins Bold" panose="02000000000000000000" pitchFamily="2" charset="77"/>
              </a:defRPr>
            </a:lvl1pPr>
          </a:lstStyle>
          <a:p>
            <a:pPr lvl="0">
              <a:lnSpc>
                <a:spcPts val="2000"/>
              </a:lnSpc>
            </a:pPr>
            <a:endParaRPr lang="en-US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id="{C4F8B0EC-6025-0442-BA78-4A878A8671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57000" y="-4375"/>
            <a:ext cx="3246132" cy="2496235"/>
          </a:xfrm>
          <a:custGeom>
            <a:avLst/>
            <a:gdLst>
              <a:gd name="connsiteX0" fmla="*/ 0 w 3330000"/>
              <a:gd name="connsiteY0" fmla="*/ 1665000 h 3330000"/>
              <a:gd name="connsiteX1" fmla="*/ 1665000 w 3330000"/>
              <a:gd name="connsiteY1" fmla="*/ 0 h 3330000"/>
              <a:gd name="connsiteX2" fmla="*/ 3330000 w 3330000"/>
              <a:gd name="connsiteY2" fmla="*/ 1665000 h 3330000"/>
              <a:gd name="connsiteX3" fmla="*/ 1665000 w 3330000"/>
              <a:gd name="connsiteY3" fmla="*/ 3330000 h 3330000"/>
              <a:gd name="connsiteX4" fmla="*/ 0 w 3330000"/>
              <a:gd name="connsiteY4" fmla="*/ 1665000 h 3330000"/>
              <a:gd name="connsiteX0" fmla="*/ 0 w 3330000"/>
              <a:gd name="connsiteY0" fmla="*/ 1665000 h 3330000"/>
              <a:gd name="connsiteX1" fmla="*/ 913943 w 3330000"/>
              <a:gd name="connsiteY1" fmla="*/ 749103 h 3330000"/>
              <a:gd name="connsiteX2" fmla="*/ 1665000 w 3330000"/>
              <a:gd name="connsiteY2" fmla="*/ 0 h 3330000"/>
              <a:gd name="connsiteX3" fmla="*/ 3330000 w 3330000"/>
              <a:gd name="connsiteY3" fmla="*/ 1665000 h 3330000"/>
              <a:gd name="connsiteX4" fmla="*/ 1665000 w 3330000"/>
              <a:gd name="connsiteY4" fmla="*/ 3330000 h 3330000"/>
              <a:gd name="connsiteX5" fmla="*/ 0 w 3330000"/>
              <a:gd name="connsiteY5" fmla="*/ 1665000 h 3330000"/>
              <a:gd name="connsiteX0" fmla="*/ 0 w 3330000"/>
              <a:gd name="connsiteY0" fmla="*/ 1665000 h 3330000"/>
              <a:gd name="connsiteX1" fmla="*/ 913943 w 3330000"/>
              <a:gd name="connsiteY1" fmla="*/ 749103 h 3330000"/>
              <a:gd name="connsiteX2" fmla="*/ 1665000 w 3330000"/>
              <a:gd name="connsiteY2" fmla="*/ 0 h 3330000"/>
              <a:gd name="connsiteX3" fmla="*/ 2412543 w 3330000"/>
              <a:gd name="connsiteY3" fmla="*/ 752278 h 3330000"/>
              <a:gd name="connsiteX4" fmla="*/ 3330000 w 3330000"/>
              <a:gd name="connsiteY4" fmla="*/ 1665000 h 3330000"/>
              <a:gd name="connsiteX5" fmla="*/ 1665000 w 3330000"/>
              <a:gd name="connsiteY5" fmla="*/ 3330000 h 3330000"/>
              <a:gd name="connsiteX6" fmla="*/ 0 w 3330000"/>
              <a:gd name="connsiteY6" fmla="*/ 1665000 h 3330000"/>
              <a:gd name="connsiteX0" fmla="*/ 0 w 3330000"/>
              <a:gd name="connsiteY0" fmla="*/ 915897 h 2580897"/>
              <a:gd name="connsiteX1" fmla="*/ 913943 w 3330000"/>
              <a:gd name="connsiteY1" fmla="*/ 0 h 2580897"/>
              <a:gd name="connsiteX2" fmla="*/ 2412543 w 3330000"/>
              <a:gd name="connsiteY2" fmla="*/ 3175 h 2580897"/>
              <a:gd name="connsiteX3" fmla="*/ 3330000 w 3330000"/>
              <a:gd name="connsiteY3" fmla="*/ 915897 h 2580897"/>
              <a:gd name="connsiteX4" fmla="*/ 1665000 w 3330000"/>
              <a:gd name="connsiteY4" fmla="*/ 2580897 h 2580897"/>
              <a:gd name="connsiteX5" fmla="*/ 0 w 3330000"/>
              <a:gd name="connsiteY5" fmla="*/ 915897 h 2580897"/>
              <a:gd name="connsiteX0" fmla="*/ 0 w 3330000"/>
              <a:gd name="connsiteY0" fmla="*/ 917963 h 2582963"/>
              <a:gd name="connsiteX1" fmla="*/ 913943 w 3330000"/>
              <a:gd name="connsiteY1" fmla="*/ 2066 h 2582963"/>
              <a:gd name="connsiteX2" fmla="*/ 2402063 w 3330000"/>
              <a:gd name="connsiteY2" fmla="*/ 0 h 2582963"/>
              <a:gd name="connsiteX3" fmla="*/ 3330000 w 3330000"/>
              <a:gd name="connsiteY3" fmla="*/ 917963 h 2582963"/>
              <a:gd name="connsiteX4" fmla="*/ 1665000 w 3330000"/>
              <a:gd name="connsiteY4" fmla="*/ 2582963 h 2582963"/>
              <a:gd name="connsiteX5" fmla="*/ 0 w 3330000"/>
              <a:gd name="connsiteY5" fmla="*/ 917963 h 2582963"/>
              <a:gd name="connsiteX0" fmla="*/ 0 w 3330000"/>
              <a:gd name="connsiteY0" fmla="*/ 915897 h 2580897"/>
              <a:gd name="connsiteX1" fmla="*/ 913943 w 3330000"/>
              <a:gd name="connsiteY1" fmla="*/ 0 h 2580897"/>
              <a:gd name="connsiteX2" fmla="*/ 2417784 w 3330000"/>
              <a:gd name="connsiteY2" fmla="*/ 13655 h 2580897"/>
              <a:gd name="connsiteX3" fmla="*/ 3330000 w 3330000"/>
              <a:gd name="connsiteY3" fmla="*/ 915897 h 2580897"/>
              <a:gd name="connsiteX4" fmla="*/ 1665000 w 3330000"/>
              <a:gd name="connsiteY4" fmla="*/ 2580897 h 2580897"/>
              <a:gd name="connsiteX5" fmla="*/ 0 w 3330000"/>
              <a:gd name="connsiteY5" fmla="*/ 915897 h 2580897"/>
              <a:gd name="connsiteX0" fmla="*/ 0 w 3330000"/>
              <a:gd name="connsiteY0" fmla="*/ 902242 h 2567242"/>
              <a:gd name="connsiteX1" fmla="*/ 892982 w 3330000"/>
              <a:gd name="connsiteY1" fmla="*/ 7306 h 2567242"/>
              <a:gd name="connsiteX2" fmla="*/ 2417784 w 3330000"/>
              <a:gd name="connsiteY2" fmla="*/ 0 h 2567242"/>
              <a:gd name="connsiteX3" fmla="*/ 3330000 w 3330000"/>
              <a:gd name="connsiteY3" fmla="*/ 902242 h 2567242"/>
              <a:gd name="connsiteX4" fmla="*/ 1665000 w 3330000"/>
              <a:gd name="connsiteY4" fmla="*/ 2567242 h 2567242"/>
              <a:gd name="connsiteX5" fmla="*/ 0 w 3330000"/>
              <a:gd name="connsiteY5" fmla="*/ 902242 h 2567242"/>
              <a:gd name="connsiteX0" fmla="*/ 0 w 3330000"/>
              <a:gd name="connsiteY0" fmla="*/ 902242 h 2567242"/>
              <a:gd name="connsiteX1" fmla="*/ 898222 w 3330000"/>
              <a:gd name="connsiteY1" fmla="*/ 2066 h 2567242"/>
              <a:gd name="connsiteX2" fmla="*/ 2417784 w 3330000"/>
              <a:gd name="connsiteY2" fmla="*/ 0 h 2567242"/>
              <a:gd name="connsiteX3" fmla="*/ 3330000 w 3330000"/>
              <a:gd name="connsiteY3" fmla="*/ 902242 h 2567242"/>
              <a:gd name="connsiteX4" fmla="*/ 1665000 w 3330000"/>
              <a:gd name="connsiteY4" fmla="*/ 2567242 h 2567242"/>
              <a:gd name="connsiteX5" fmla="*/ 0 w 3330000"/>
              <a:gd name="connsiteY5" fmla="*/ 902242 h 2567242"/>
              <a:gd name="connsiteX0" fmla="*/ 0 w 3330000"/>
              <a:gd name="connsiteY0" fmla="*/ 902242 h 2567242"/>
              <a:gd name="connsiteX1" fmla="*/ 891708 w 3330000"/>
              <a:gd name="connsiteY1" fmla="*/ 8580 h 2567242"/>
              <a:gd name="connsiteX2" fmla="*/ 2417784 w 3330000"/>
              <a:gd name="connsiteY2" fmla="*/ 0 h 2567242"/>
              <a:gd name="connsiteX3" fmla="*/ 3330000 w 3330000"/>
              <a:gd name="connsiteY3" fmla="*/ 902242 h 2567242"/>
              <a:gd name="connsiteX4" fmla="*/ 1665000 w 3330000"/>
              <a:gd name="connsiteY4" fmla="*/ 2567242 h 2567242"/>
              <a:gd name="connsiteX5" fmla="*/ 0 w 3330000"/>
              <a:gd name="connsiteY5" fmla="*/ 902242 h 2567242"/>
              <a:gd name="connsiteX0" fmla="*/ 0 w 3330000"/>
              <a:gd name="connsiteY0" fmla="*/ 895728 h 2560728"/>
              <a:gd name="connsiteX1" fmla="*/ 891708 w 3330000"/>
              <a:gd name="connsiteY1" fmla="*/ 2066 h 2560728"/>
              <a:gd name="connsiteX2" fmla="*/ 2424298 w 3330000"/>
              <a:gd name="connsiteY2" fmla="*/ 0 h 2560728"/>
              <a:gd name="connsiteX3" fmla="*/ 3330000 w 3330000"/>
              <a:gd name="connsiteY3" fmla="*/ 895728 h 2560728"/>
              <a:gd name="connsiteX4" fmla="*/ 1665000 w 3330000"/>
              <a:gd name="connsiteY4" fmla="*/ 2560728 h 2560728"/>
              <a:gd name="connsiteX5" fmla="*/ 0 w 3330000"/>
              <a:gd name="connsiteY5" fmla="*/ 895728 h 256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0000" h="2560728">
                <a:moveTo>
                  <a:pt x="0" y="895728"/>
                </a:moveTo>
                <a:lnTo>
                  <a:pt x="891708" y="2066"/>
                </a:lnTo>
                <a:lnTo>
                  <a:pt x="2424298" y="0"/>
                </a:lnTo>
                <a:lnTo>
                  <a:pt x="3330000" y="895728"/>
                </a:lnTo>
                <a:lnTo>
                  <a:pt x="1665000" y="2560728"/>
                </a:lnTo>
                <a:lnTo>
                  <a:pt x="0" y="8957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0" cap="flat" cmpd="sng">
            <a:noFill/>
            <a:miter lim="800000"/>
          </a:ln>
          <a:effectLst/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US" b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Roboto" charset="0"/>
                <a:cs typeface="Poppins Bold" panose="02000000000000000000" pitchFamily="2" charset="77"/>
              </a:defRPr>
            </a:lvl1pPr>
          </a:lstStyle>
          <a:p>
            <a:pPr lvl="0">
              <a:lnSpc>
                <a:spcPts val="2000"/>
              </a:lnSpc>
            </a:pPr>
            <a:endParaRPr lang="en-US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9F2C0A7-708A-624D-9595-FC88F6427032}"/>
              </a:ext>
            </a:extLst>
          </p:cNvPr>
          <p:cNvSpPr txBox="1"/>
          <p:nvPr userDrawn="1"/>
        </p:nvSpPr>
        <p:spPr>
          <a:xfrm>
            <a:off x="445261" y="55552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kern="1200">
                <a:solidFill>
                  <a:schemeClr val="lt1"/>
                </a:solidFill>
                <a:latin typeface="Gotham Bold" pitchFamily="2" charset="77"/>
                <a:ea typeface="+mn-ea"/>
                <a:cs typeface="+mn-cs"/>
              </a:rPr>
              <a:t>Merci!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D9F96E91-169C-7A48-8009-EB65A899A4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0716" y="4443958"/>
            <a:ext cx="743772" cy="52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45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 - Texte 1 colonne + Image en co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2E5B3104-CD3F-2948-9667-FFA0C8C874DD}"/>
              </a:ext>
            </a:extLst>
          </p:cNvPr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6440558" y="2429414"/>
            <a:ext cx="2710501" cy="2723474"/>
          </a:xfrm>
          <a:custGeom>
            <a:avLst/>
            <a:gdLst>
              <a:gd name="connsiteX0" fmla="*/ 0 w 4309045"/>
              <a:gd name="connsiteY0" fmla="*/ 2154523 h 4309045"/>
              <a:gd name="connsiteX1" fmla="*/ 2154523 w 4309045"/>
              <a:gd name="connsiteY1" fmla="*/ 0 h 4309045"/>
              <a:gd name="connsiteX2" fmla="*/ 4309045 w 4309045"/>
              <a:gd name="connsiteY2" fmla="*/ 2154523 h 4309045"/>
              <a:gd name="connsiteX3" fmla="*/ 2154523 w 4309045"/>
              <a:gd name="connsiteY3" fmla="*/ 4309045 h 4309045"/>
              <a:gd name="connsiteX4" fmla="*/ 0 w 4309045"/>
              <a:gd name="connsiteY4" fmla="*/ 2154523 h 4309045"/>
              <a:gd name="connsiteX0" fmla="*/ 0 w 3498441"/>
              <a:gd name="connsiteY0" fmla="*/ 2154523 h 4309045"/>
              <a:gd name="connsiteX1" fmla="*/ 2154523 w 3498441"/>
              <a:gd name="connsiteY1" fmla="*/ 0 h 4309045"/>
              <a:gd name="connsiteX2" fmla="*/ 3498441 w 3498441"/>
              <a:gd name="connsiteY2" fmla="*/ 1343920 h 4309045"/>
              <a:gd name="connsiteX3" fmla="*/ 2154523 w 3498441"/>
              <a:gd name="connsiteY3" fmla="*/ 4309045 h 4309045"/>
              <a:gd name="connsiteX4" fmla="*/ 0 w 3498441"/>
              <a:gd name="connsiteY4" fmla="*/ 2154523 h 4309045"/>
              <a:gd name="connsiteX0" fmla="*/ 0 w 3498938"/>
              <a:gd name="connsiteY0" fmla="*/ 2154523 h 2163912"/>
              <a:gd name="connsiteX1" fmla="*/ 2154523 w 3498938"/>
              <a:gd name="connsiteY1" fmla="*/ 0 h 2163912"/>
              <a:gd name="connsiteX2" fmla="*/ 3498441 w 3498938"/>
              <a:gd name="connsiteY2" fmla="*/ 1343920 h 2163912"/>
              <a:gd name="connsiteX3" fmla="*/ 3498938 w 3498938"/>
              <a:gd name="connsiteY3" fmla="*/ 2163912 h 2163912"/>
              <a:gd name="connsiteX4" fmla="*/ 0 w 3498938"/>
              <a:gd name="connsiteY4" fmla="*/ 2154523 h 2163912"/>
              <a:gd name="connsiteX0" fmla="*/ 0 w 3498938"/>
              <a:gd name="connsiteY0" fmla="*/ 2602982 h 2612371"/>
              <a:gd name="connsiteX1" fmla="*/ 2154523 w 3498938"/>
              <a:gd name="connsiteY1" fmla="*/ 448459 h 2612371"/>
              <a:gd name="connsiteX2" fmla="*/ 3489111 w 3498938"/>
              <a:gd name="connsiteY2" fmla="*/ 98873 h 2612371"/>
              <a:gd name="connsiteX3" fmla="*/ 3498938 w 3498938"/>
              <a:gd name="connsiteY3" fmla="*/ 2612371 h 2612371"/>
              <a:gd name="connsiteX4" fmla="*/ 0 w 3498938"/>
              <a:gd name="connsiteY4" fmla="*/ 2602982 h 2612371"/>
              <a:gd name="connsiteX0" fmla="*/ 0 w 3498938"/>
              <a:gd name="connsiteY0" fmla="*/ 2504110 h 2513499"/>
              <a:gd name="connsiteX1" fmla="*/ 2154523 w 3498938"/>
              <a:gd name="connsiteY1" fmla="*/ 349587 h 2513499"/>
              <a:gd name="connsiteX2" fmla="*/ 3489111 w 3498938"/>
              <a:gd name="connsiteY2" fmla="*/ 1 h 2513499"/>
              <a:gd name="connsiteX3" fmla="*/ 3498938 w 3498938"/>
              <a:gd name="connsiteY3" fmla="*/ 2513499 h 2513499"/>
              <a:gd name="connsiteX4" fmla="*/ 0 w 3498938"/>
              <a:gd name="connsiteY4" fmla="*/ 2504110 h 2513499"/>
              <a:gd name="connsiteX0" fmla="*/ 0 w 3498938"/>
              <a:gd name="connsiteY0" fmla="*/ 2504151 h 2513540"/>
              <a:gd name="connsiteX1" fmla="*/ 2154523 w 3498938"/>
              <a:gd name="connsiteY1" fmla="*/ 349628 h 2513540"/>
              <a:gd name="connsiteX2" fmla="*/ 3489111 w 3498938"/>
              <a:gd name="connsiteY2" fmla="*/ 42 h 2513540"/>
              <a:gd name="connsiteX3" fmla="*/ 3498938 w 3498938"/>
              <a:gd name="connsiteY3" fmla="*/ 2513540 h 2513540"/>
              <a:gd name="connsiteX4" fmla="*/ 0 w 3498938"/>
              <a:gd name="connsiteY4" fmla="*/ 2504151 h 2513540"/>
              <a:gd name="connsiteX0" fmla="*/ 0 w 3498938"/>
              <a:gd name="connsiteY0" fmla="*/ 2504151 h 2513540"/>
              <a:gd name="connsiteX1" fmla="*/ 3489111 w 3498938"/>
              <a:gd name="connsiteY1" fmla="*/ 42 h 2513540"/>
              <a:gd name="connsiteX2" fmla="*/ 3498938 w 3498938"/>
              <a:gd name="connsiteY2" fmla="*/ 2513540 h 2513540"/>
              <a:gd name="connsiteX3" fmla="*/ 0 w 3498938"/>
              <a:gd name="connsiteY3" fmla="*/ 2504151 h 2513540"/>
              <a:gd name="connsiteX0" fmla="*/ 0 w 3498938"/>
              <a:gd name="connsiteY0" fmla="*/ 2494821 h 2504210"/>
              <a:gd name="connsiteX1" fmla="*/ 3498442 w 3498938"/>
              <a:gd name="connsiteY1" fmla="*/ 43 h 2504210"/>
              <a:gd name="connsiteX2" fmla="*/ 3498938 w 3498938"/>
              <a:gd name="connsiteY2" fmla="*/ 2504210 h 2504210"/>
              <a:gd name="connsiteX3" fmla="*/ 0 w 3498938"/>
              <a:gd name="connsiteY3" fmla="*/ 2494821 h 2504210"/>
              <a:gd name="connsiteX0" fmla="*/ 0 w 3498938"/>
              <a:gd name="connsiteY0" fmla="*/ 2756072 h 2765461"/>
              <a:gd name="connsiteX1" fmla="*/ 3493777 w 3498938"/>
              <a:gd name="connsiteY1" fmla="*/ 37 h 2765461"/>
              <a:gd name="connsiteX2" fmla="*/ 3498938 w 3498938"/>
              <a:gd name="connsiteY2" fmla="*/ 2765461 h 2765461"/>
              <a:gd name="connsiteX3" fmla="*/ 0 w 3498938"/>
              <a:gd name="connsiteY3" fmla="*/ 2756072 h 2765461"/>
              <a:gd name="connsiteX0" fmla="*/ 0 w 2710501"/>
              <a:gd name="connsiteY0" fmla="*/ 2760737 h 2765461"/>
              <a:gd name="connsiteX1" fmla="*/ 2705340 w 2710501"/>
              <a:gd name="connsiteY1" fmla="*/ 37 h 2765461"/>
              <a:gd name="connsiteX2" fmla="*/ 2710501 w 2710501"/>
              <a:gd name="connsiteY2" fmla="*/ 2765461 h 2765461"/>
              <a:gd name="connsiteX3" fmla="*/ 0 w 2710501"/>
              <a:gd name="connsiteY3" fmla="*/ 2760737 h 2765461"/>
              <a:gd name="connsiteX0" fmla="*/ 0 w 2710501"/>
              <a:gd name="connsiteY0" fmla="*/ 2723416 h 2728140"/>
              <a:gd name="connsiteX1" fmla="*/ 2700674 w 2710501"/>
              <a:gd name="connsiteY1" fmla="*/ 39 h 2728140"/>
              <a:gd name="connsiteX2" fmla="*/ 2710501 w 2710501"/>
              <a:gd name="connsiteY2" fmla="*/ 2728140 h 2728140"/>
              <a:gd name="connsiteX3" fmla="*/ 0 w 2710501"/>
              <a:gd name="connsiteY3" fmla="*/ 2723416 h 2728140"/>
              <a:gd name="connsiteX0" fmla="*/ 0 w 2710501"/>
              <a:gd name="connsiteY0" fmla="*/ 2718750 h 2723474"/>
              <a:gd name="connsiteX1" fmla="*/ 2700674 w 2710501"/>
              <a:gd name="connsiteY1" fmla="*/ 39 h 2723474"/>
              <a:gd name="connsiteX2" fmla="*/ 2710501 w 2710501"/>
              <a:gd name="connsiteY2" fmla="*/ 2723474 h 2723474"/>
              <a:gd name="connsiteX3" fmla="*/ 0 w 2710501"/>
              <a:gd name="connsiteY3" fmla="*/ 2718750 h 272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0501" h="2723474">
                <a:moveTo>
                  <a:pt x="0" y="2718750"/>
                </a:moveTo>
                <a:lnTo>
                  <a:pt x="2700674" y="39"/>
                </a:lnTo>
                <a:cubicBezTo>
                  <a:pt x="2691510" y="-11214"/>
                  <a:pt x="2710335" y="2450143"/>
                  <a:pt x="2710501" y="2723474"/>
                </a:cubicBezTo>
                <a:lnTo>
                  <a:pt x="0" y="27187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/>
        </p:spPr>
        <p:txBody>
          <a:bodyPr vert="horz" lIns="91440" tIns="45720" rIns="91440" bIns="45720" rtlCol="0" anchor="b" anchorCtr="1">
            <a:normAutofit/>
          </a:bodyPr>
          <a:lstStyle>
            <a:lvl1pPr>
              <a:defRPr lang="en-US" b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Roboto" charset="0"/>
                <a:cs typeface="Poppins Bold" panose="02000000000000000000" pitchFamily="2" charset="77"/>
              </a:defRPr>
            </a:lvl1pPr>
          </a:lstStyle>
          <a:p>
            <a:pPr lvl="0">
              <a:lnSpc>
                <a:spcPts val="2000"/>
              </a:lnSpc>
            </a:pPr>
            <a:r>
              <a:rPr lang="en-US" dirty="0"/>
              <a:t>Image</a:t>
            </a:r>
          </a:p>
        </p:txBody>
      </p:sp>
      <p:sp>
        <p:nvSpPr>
          <p:cNvPr id="15" name="Titre 8">
            <a:extLst>
              <a:ext uri="{FF2B5EF4-FFF2-40B4-BE49-F238E27FC236}">
                <a16:creationId xmlns:a16="http://schemas.microsoft.com/office/drawing/2014/main" id="{AA6D6AE2-CBCF-074E-8477-94CF4E1B5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446461"/>
            <a:ext cx="8003631" cy="325089"/>
          </a:xfrm>
        </p:spPr>
        <p:txBody>
          <a:bodyPr wrap="square" tIns="0" bIns="0" anchor="t" anchorCtr="0">
            <a:spAutoFit/>
          </a:bodyPr>
          <a:lstStyle>
            <a:lvl1pPr>
              <a:lnSpc>
                <a:spcPts val="2500"/>
              </a:lnSpc>
              <a:defRPr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6" name="Espace réservé du texte 12">
            <a:extLst>
              <a:ext uri="{FF2B5EF4-FFF2-40B4-BE49-F238E27FC236}">
                <a16:creationId xmlns:a16="http://schemas.microsoft.com/office/drawing/2014/main" id="{3BCD9E7A-CD71-0346-8765-06BFCC9176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8000" y="1172308"/>
            <a:ext cx="6372272" cy="3271650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ts val="1800"/>
              </a:lnSpc>
              <a:spcAft>
                <a:spcPts val="1200"/>
              </a:spcAft>
              <a:defRPr lang="fr-FR" sz="1400" b="1" i="0" kern="1200" baseline="0" dirty="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5750" indent="-285750">
              <a:defRPr/>
            </a:lvl2pPr>
            <a:lvl3pPr marL="627063" marR="0" indent="-285750" algn="l" defTabSz="898525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None/>
              <a:tabLst>
                <a:tab pos="539750" algn="l"/>
              </a:tabLst>
              <a:defRPr/>
            </a:lvl3pPr>
          </a:lstStyle>
          <a:p>
            <a:pPr marL="0" lv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+mj-lt"/>
              <a:buNone/>
            </a:pPr>
            <a:r>
              <a:rPr lang="fr-FR" dirty="0"/>
              <a:t>Modifiez les styles du texte du masque</a:t>
            </a:r>
          </a:p>
          <a:p>
            <a:pPr marL="285750" lvl="1" indent="-28575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</a:pPr>
            <a:r>
              <a:rPr lang="fr-FR" dirty="0"/>
              <a:t>Deuxième niveau</a:t>
            </a:r>
          </a:p>
          <a:p>
            <a:pPr marL="1143000" marR="0" lvl="2" indent="-28575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Troisième niveau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865D47D-9F89-C94C-A1AB-6E4620E26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" cy="119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7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Visuel végét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8000" y="2544504"/>
            <a:ext cx="4408824" cy="387286"/>
          </a:xfr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 lang="fr-FR" dirty="0"/>
            </a:lvl1pPr>
          </a:lstStyle>
          <a:p>
            <a:pPr lvl="0">
              <a:lnSpc>
                <a:spcPts val="2300"/>
              </a:lnSpc>
            </a:pP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675659"/>
            <a:ext cx="1647645" cy="599947"/>
          </a:xfrm>
          <a:prstGeom prst="rect">
            <a:avLst/>
          </a:prstGeom>
        </p:spPr>
      </p:pic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D6A6B6EC-931A-2945-8FB5-43E51E793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000" y="2978607"/>
            <a:ext cx="4408824" cy="504433"/>
          </a:xfrm>
        </p:spPr>
        <p:txBody>
          <a:bodyPr anchor="t">
            <a:spAutoFit/>
          </a:bodyPr>
          <a:lstStyle>
            <a:lvl1pPr marL="0" indent="0" algn="l">
              <a:lnSpc>
                <a:spcPts val="1700"/>
              </a:lnSpc>
              <a:buNone/>
              <a:defRPr sz="1300" b="0" baseline="0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78082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Visuel anim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8000" y="2544504"/>
            <a:ext cx="4408824" cy="387286"/>
          </a:xfr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 lang="fr-FR" dirty="0"/>
            </a:lvl1pPr>
          </a:lstStyle>
          <a:p>
            <a:pPr lvl="0">
              <a:lnSpc>
                <a:spcPts val="2300"/>
              </a:lnSpc>
            </a:pP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675659"/>
            <a:ext cx="1647645" cy="599947"/>
          </a:xfrm>
          <a:prstGeom prst="rect">
            <a:avLst/>
          </a:prstGeom>
        </p:spPr>
      </p:pic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84517E31-8F79-3443-94D2-BB83E1BFF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000" y="2978607"/>
            <a:ext cx="4408824" cy="504433"/>
          </a:xfrm>
        </p:spPr>
        <p:txBody>
          <a:bodyPr anchor="t">
            <a:spAutoFit/>
          </a:bodyPr>
          <a:lstStyle>
            <a:lvl1pPr marL="0" indent="0" algn="l">
              <a:lnSpc>
                <a:spcPts val="1700"/>
              </a:lnSpc>
              <a:buNone/>
              <a:defRPr sz="1300" b="0" baseline="0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06131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Visuel édi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241C58F3-FB19-304A-BE9A-83D394D244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1769919"/>
            <a:ext cx="1551806" cy="155180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8000" y="2544504"/>
            <a:ext cx="4408824" cy="387286"/>
          </a:xfr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 lang="fr-FR" dirty="0"/>
            </a:lvl1pPr>
          </a:lstStyle>
          <a:p>
            <a:pPr lvl="0">
              <a:lnSpc>
                <a:spcPts val="2300"/>
              </a:lnSpc>
            </a:pPr>
            <a:endParaRPr lang="fr-FR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4C5004F4-D6D0-7744-803D-5A9C64300E47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5683909" y="-5514"/>
            <a:ext cx="3464515" cy="2498377"/>
          </a:xfrm>
          <a:custGeom>
            <a:avLst/>
            <a:gdLst>
              <a:gd name="connsiteX0" fmla="*/ 0 w 5184576"/>
              <a:gd name="connsiteY0" fmla="*/ 2592288 h 5184576"/>
              <a:gd name="connsiteX1" fmla="*/ 2592288 w 5184576"/>
              <a:gd name="connsiteY1" fmla="*/ 0 h 5184576"/>
              <a:gd name="connsiteX2" fmla="*/ 5184576 w 5184576"/>
              <a:gd name="connsiteY2" fmla="*/ 2592288 h 5184576"/>
              <a:gd name="connsiteX3" fmla="*/ 2592288 w 5184576"/>
              <a:gd name="connsiteY3" fmla="*/ 5184576 h 5184576"/>
              <a:gd name="connsiteX4" fmla="*/ 0 w 5184576"/>
              <a:gd name="connsiteY4" fmla="*/ 2592288 h 5184576"/>
              <a:gd name="connsiteX0" fmla="*/ 0 w 5184576"/>
              <a:gd name="connsiteY0" fmla="*/ 2592288 h 5184576"/>
              <a:gd name="connsiteX1" fmla="*/ 2592288 w 5184576"/>
              <a:gd name="connsiteY1" fmla="*/ 0 h 5184576"/>
              <a:gd name="connsiteX2" fmla="*/ 5184576 w 5184576"/>
              <a:gd name="connsiteY2" fmla="*/ 2592288 h 5184576"/>
              <a:gd name="connsiteX3" fmla="*/ 3563888 w 5184576"/>
              <a:gd name="connsiteY3" fmla="*/ 4219007 h 5184576"/>
              <a:gd name="connsiteX4" fmla="*/ 2592288 w 5184576"/>
              <a:gd name="connsiteY4" fmla="*/ 5184576 h 5184576"/>
              <a:gd name="connsiteX5" fmla="*/ 0 w 5184576"/>
              <a:gd name="connsiteY5" fmla="*/ 2592288 h 5184576"/>
              <a:gd name="connsiteX0" fmla="*/ 0 w 3563888"/>
              <a:gd name="connsiteY0" fmla="*/ 2592288 h 5184576"/>
              <a:gd name="connsiteX1" fmla="*/ 2592288 w 3563888"/>
              <a:gd name="connsiteY1" fmla="*/ 0 h 5184576"/>
              <a:gd name="connsiteX2" fmla="*/ 3271750 w 3563888"/>
              <a:gd name="connsiteY2" fmla="*/ 2854251 h 5184576"/>
              <a:gd name="connsiteX3" fmla="*/ 3563888 w 3563888"/>
              <a:gd name="connsiteY3" fmla="*/ 4219007 h 5184576"/>
              <a:gd name="connsiteX4" fmla="*/ 2592288 w 3563888"/>
              <a:gd name="connsiteY4" fmla="*/ 5184576 h 5184576"/>
              <a:gd name="connsiteX5" fmla="*/ 0 w 3563888"/>
              <a:gd name="connsiteY5" fmla="*/ 2592288 h 5184576"/>
              <a:gd name="connsiteX0" fmla="*/ 0 w 3568312"/>
              <a:gd name="connsiteY0" fmla="*/ 2592288 h 5184576"/>
              <a:gd name="connsiteX1" fmla="*/ 2592288 w 3568312"/>
              <a:gd name="connsiteY1" fmla="*/ 0 h 5184576"/>
              <a:gd name="connsiteX2" fmla="*/ 3568312 w 3568312"/>
              <a:gd name="connsiteY2" fmla="*/ 2686199 h 5184576"/>
              <a:gd name="connsiteX3" fmla="*/ 3563888 w 3568312"/>
              <a:gd name="connsiteY3" fmla="*/ 4219007 h 5184576"/>
              <a:gd name="connsiteX4" fmla="*/ 2592288 w 3568312"/>
              <a:gd name="connsiteY4" fmla="*/ 5184576 h 5184576"/>
              <a:gd name="connsiteX5" fmla="*/ 0 w 3568312"/>
              <a:gd name="connsiteY5" fmla="*/ 2592288 h 5184576"/>
              <a:gd name="connsiteX0" fmla="*/ 0 w 3474401"/>
              <a:gd name="connsiteY0" fmla="*/ 2686199 h 5184576"/>
              <a:gd name="connsiteX1" fmla="*/ 2498377 w 3474401"/>
              <a:gd name="connsiteY1" fmla="*/ 0 h 5184576"/>
              <a:gd name="connsiteX2" fmla="*/ 3474401 w 3474401"/>
              <a:gd name="connsiteY2" fmla="*/ 2686199 h 5184576"/>
              <a:gd name="connsiteX3" fmla="*/ 3469977 w 3474401"/>
              <a:gd name="connsiteY3" fmla="*/ 4219007 h 5184576"/>
              <a:gd name="connsiteX4" fmla="*/ 2498377 w 3474401"/>
              <a:gd name="connsiteY4" fmla="*/ 5184576 h 5184576"/>
              <a:gd name="connsiteX5" fmla="*/ 0 w 3474401"/>
              <a:gd name="connsiteY5" fmla="*/ 2686199 h 5184576"/>
              <a:gd name="connsiteX0" fmla="*/ 0 w 3474401"/>
              <a:gd name="connsiteY0" fmla="*/ 0 h 2498377"/>
              <a:gd name="connsiteX1" fmla="*/ 3474401 w 3474401"/>
              <a:gd name="connsiteY1" fmla="*/ 0 h 2498377"/>
              <a:gd name="connsiteX2" fmla="*/ 3469977 w 3474401"/>
              <a:gd name="connsiteY2" fmla="*/ 1532808 h 2498377"/>
              <a:gd name="connsiteX3" fmla="*/ 2498377 w 3474401"/>
              <a:gd name="connsiteY3" fmla="*/ 2498377 h 2498377"/>
              <a:gd name="connsiteX4" fmla="*/ 0 w 3474401"/>
              <a:gd name="connsiteY4" fmla="*/ 0 h 2498377"/>
              <a:gd name="connsiteX0" fmla="*/ 0 w 3474401"/>
              <a:gd name="connsiteY0" fmla="*/ 0 h 2493434"/>
              <a:gd name="connsiteX1" fmla="*/ 3474401 w 3474401"/>
              <a:gd name="connsiteY1" fmla="*/ 0 h 2493434"/>
              <a:gd name="connsiteX2" fmla="*/ 3469977 w 3474401"/>
              <a:gd name="connsiteY2" fmla="*/ 1532808 h 2493434"/>
              <a:gd name="connsiteX3" fmla="*/ 2508262 w 3474401"/>
              <a:gd name="connsiteY3" fmla="*/ 2493434 h 2493434"/>
              <a:gd name="connsiteX4" fmla="*/ 0 w 3474401"/>
              <a:gd name="connsiteY4" fmla="*/ 0 h 2493434"/>
              <a:gd name="connsiteX0" fmla="*/ 0 w 3464515"/>
              <a:gd name="connsiteY0" fmla="*/ 0 h 2498377"/>
              <a:gd name="connsiteX1" fmla="*/ 3464515 w 3464515"/>
              <a:gd name="connsiteY1" fmla="*/ 4943 h 2498377"/>
              <a:gd name="connsiteX2" fmla="*/ 3460091 w 3464515"/>
              <a:gd name="connsiteY2" fmla="*/ 1537751 h 2498377"/>
              <a:gd name="connsiteX3" fmla="*/ 2498376 w 3464515"/>
              <a:gd name="connsiteY3" fmla="*/ 2498377 h 2498377"/>
              <a:gd name="connsiteX4" fmla="*/ 0 w 3464515"/>
              <a:gd name="connsiteY4" fmla="*/ 0 h 249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4515" h="2498377">
                <a:moveTo>
                  <a:pt x="0" y="0"/>
                </a:moveTo>
                <a:lnTo>
                  <a:pt x="3464515" y="4943"/>
                </a:lnTo>
                <a:cubicBezTo>
                  <a:pt x="3463040" y="515879"/>
                  <a:pt x="3461566" y="1026815"/>
                  <a:pt x="3460091" y="1537751"/>
                </a:cubicBezTo>
                <a:lnTo>
                  <a:pt x="2498376" y="249837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/>
        </p:spPr>
        <p:txBody>
          <a:bodyPr vert="horz" lIns="91440" tIns="45720" rIns="91440" bIns="45720" rtlCol="0" anchor="t" anchorCtr="1">
            <a:normAutofit/>
          </a:bodyPr>
          <a:lstStyle>
            <a:lvl1pPr>
              <a:defRPr lang="en-US" b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Roboto" charset="0"/>
                <a:cs typeface="Poppins Bold" panose="02000000000000000000" pitchFamily="2" charset="77"/>
              </a:defRPr>
            </a:lvl1pPr>
          </a:lstStyle>
          <a:p>
            <a:pPr lvl="0">
              <a:lnSpc>
                <a:spcPts val="2000"/>
              </a:lnSpc>
            </a:pPr>
            <a:endParaRPr lang="en-US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8234B65B-AD54-5E47-BB53-0B59BF058333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7848823" y="1635646"/>
            <a:ext cx="1295177" cy="2590353"/>
          </a:xfrm>
          <a:custGeom>
            <a:avLst/>
            <a:gdLst>
              <a:gd name="connsiteX0" fmla="*/ 0 w 2590353"/>
              <a:gd name="connsiteY0" fmla="*/ 1295177 h 2590353"/>
              <a:gd name="connsiteX1" fmla="*/ 1295177 w 2590353"/>
              <a:gd name="connsiteY1" fmla="*/ 0 h 2590353"/>
              <a:gd name="connsiteX2" fmla="*/ 2590353 w 2590353"/>
              <a:gd name="connsiteY2" fmla="*/ 1295177 h 2590353"/>
              <a:gd name="connsiteX3" fmla="*/ 1295177 w 2590353"/>
              <a:gd name="connsiteY3" fmla="*/ 2590353 h 2590353"/>
              <a:gd name="connsiteX4" fmla="*/ 0 w 2590353"/>
              <a:gd name="connsiteY4" fmla="*/ 1295177 h 2590353"/>
              <a:gd name="connsiteX0" fmla="*/ 0 w 1295177"/>
              <a:gd name="connsiteY0" fmla="*/ 1295177 h 2590353"/>
              <a:gd name="connsiteX1" fmla="*/ 1295177 w 1295177"/>
              <a:gd name="connsiteY1" fmla="*/ 0 h 2590353"/>
              <a:gd name="connsiteX2" fmla="*/ 1295177 w 1295177"/>
              <a:gd name="connsiteY2" fmla="*/ 2590353 h 2590353"/>
              <a:gd name="connsiteX3" fmla="*/ 0 w 1295177"/>
              <a:gd name="connsiteY3" fmla="*/ 1295177 h 259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5177" h="2590353">
                <a:moveTo>
                  <a:pt x="0" y="1295177"/>
                </a:moveTo>
                <a:lnTo>
                  <a:pt x="1295177" y="0"/>
                </a:lnTo>
                <a:lnTo>
                  <a:pt x="1295177" y="2590353"/>
                </a:lnTo>
                <a:lnTo>
                  <a:pt x="0" y="12951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/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US" b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Roboto" charset="0"/>
                <a:cs typeface="Poppins Bold" panose="02000000000000000000" pitchFamily="2" charset="77"/>
              </a:defRPr>
            </a:lvl1pPr>
          </a:lstStyle>
          <a:p>
            <a:pPr lvl="0">
              <a:lnSpc>
                <a:spcPts val="2000"/>
              </a:lnSpc>
            </a:pPr>
            <a:endParaRPr lang="en-US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2E5B3104-CD3F-2948-9667-FFA0C8C874DD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5652121" y="2988977"/>
            <a:ext cx="3498938" cy="2163912"/>
          </a:xfrm>
          <a:custGeom>
            <a:avLst/>
            <a:gdLst>
              <a:gd name="connsiteX0" fmla="*/ 0 w 4309045"/>
              <a:gd name="connsiteY0" fmla="*/ 2154523 h 4309045"/>
              <a:gd name="connsiteX1" fmla="*/ 2154523 w 4309045"/>
              <a:gd name="connsiteY1" fmla="*/ 0 h 4309045"/>
              <a:gd name="connsiteX2" fmla="*/ 4309045 w 4309045"/>
              <a:gd name="connsiteY2" fmla="*/ 2154523 h 4309045"/>
              <a:gd name="connsiteX3" fmla="*/ 2154523 w 4309045"/>
              <a:gd name="connsiteY3" fmla="*/ 4309045 h 4309045"/>
              <a:gd name="connsiteX4" fmla="*/ 0 w 4309045"/>
              <a:gd name="connsiteY4" fmla="*/ 2154523 h 4309045"/>
              <a:gd name="connsiteX0" fmla="*/ 0 w 3498441"/>
              <a:gd name="connsiteY0" fmla="*/ 2154523 h 4309045"/>
              <a:gd name="connsiteX1" fmla="*/ 2154523 w 3498441"/>
              <a:gd name="connsiteY1" fmla="*/ 0 h 4309045"/>
              <a:gd name="connsiteX2" fmla="*/ 3498441 w 3498441"/>
              <a:gd name="connsiteY2" fmla="*/ 1343920 h 4309045"/>
              <a:gd name="connsiteX3" fmla="*/ 2154523 w 3498441"/>
              <a:gd name="connsiteY3" fmla="*/ 4309045 h 4309045"/>
              <a:gd name="connsiteX4" fmla="*/ 0 w 3498441"/>
              <a:gd name="connsiteY4" fmla="*/ 2154523 h 4309045"/>
              <a:gd name="connsiteX0" fmla="*/ 0 w 3498938"/>
              <a:gd name="connsiteY0" fmla="*/ 2154523 h 2163912"/>
              <a:gd name="connsiteX1" fmla="*/ 2154523 w 3498938"/>
              <a:gd name="connsiteY1" fmla="*/ 0 h 2163912"/>
              <a:gd name="connsiteX2" fmla="*/ 3498441 w 3498938"/>
              <a:gd name="connsiteY2" fmla="*/ 1343920 h 2163912"/>
              <a:gd name="connsiteX3" fmla="*/ 3498938 w 3498938"/>
              <a:gd name="connsiteY3" fmla="*/ 2163912 h 2163912"/>
              <a:gd name="connsiteX4" fmla="*/ 0 w 3498938"/>
              <a:gd name="connsiteY4" fmla="*/ 2154523 h 216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8938" h="2163912">
                <a:moveTo>
                  <a:pt x="0" y="2154523"/>
                </a:moveTo>
                <a:lnTo>
                  <a:pt x="2154523" y="0"/>
                </a:lnTo>
                <a:lnTo>
                  <a:pt x="3498441" y="1343920"/>
                </a:lnTo>
                <a:cubicBezTo>
                  <a:pt x="3498607" y="1617251"/>
                  <a:pt x="3498772" y="1890581"/>
                  <a:pt x="3498938" y="2163912"/>
                </a:cubicBezTo>
                <a:lnTo>
                  <a:pt x="0" y="215452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/>
        </p:spPr>
        <p:txBody>
          <a:bodyPr vert="horz" lIns="91440" tIns="45720" rIns="91440" bIns="45720" rtlCol="0" anchor="b" anchorCtr="1">
            <a:normAutofit/>
          </a:bodyPr>
          <a:lstStyle>
            <a:lvl1pPr>
              <a:defRPr lang="en-US" b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Roboto" charset="0"/>
                <a:cs typeface="Poppins Bold" panose="02000000000000000000" pitchFamily="2" charset="77"/>
              </a:defRPr>
            </a:lvl1pPr>
          </a:lstStyle>
          <a:p>
            <a:pPr lvl="0">
              <a:lnSpc>
                <a:spcPts val="2000"/>
              </a:lnSpc>
            </a:pPr>
            <a:endParaRPr lang="en-US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B166ED7-91B9-3A43-958B-C1F19ABB5F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99942"/>
            <a:ext cx="843558" cy="843558"/>
          </a:xfrm>
          <a:prstGeom prst="rect">
            <a:avLst/>
          </a:prstGeom>
        </p:spPr>
      </p:pic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4A65CFD5-9BF7-EB4C-BEBF-5A8FA9AC9C1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55675" y="669684"/>
            <a:ext cx="2016125" cy="792162"/>
          </a:xfrm>
          <a:solidFill>
            <a:schemeClr val="bg1">
              <a:lumMod val="85000"/>
            </a:schemeClr>
          </a:solidFill>
          <a:effectLst/>
        </p:spPr>
        <p:txBody>
          <a:bodyPr vert="horz" lIns="91440" tIns="45720" rIns="91440" bIns="45720" rtlCol="0" anchor="t" anchorCtr="1">
            <a:normAutofit/>
          </a:bodyPr>
          <a:lstStyle>
            <a:lvl1pPr>
              <a:defRPr lang="en-US" b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Roboto" charset="0"/>
                <a:cs typeface="Poppins Bold" panose="02000000000000000000" pitchFamily="2" charset="77"/>
              </a:defRPr>
            </a:lvl1pPr>
          </a:lstStyle>
          <a:p>
            <a:pPr lvl="0">
              <a:lnSpc>
                <a:spcPts val="2000"/>
              </a:lnSpc>
            </a:pPr>
            <a:r>
              <a:rPr lang="en-US"/>
              <a:t>Insérez votre logo ici</a:t>
            </a:r>
            <a:endParaRPr lang="en-US" dirty="0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0BACEE1D-BD2F-3540-87B8-327E26D03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000" y="2978607"/>
            <a:ext cx="4408824" cy="504433"/>
          </a:xfrm>
        </p:spPr>
        <p:txBody>
          <a:bodyPr anchor="t">
            <a:spAutoFit/>
          </a:bodyPr>
          <a:lstStyle>
            <a:lvl1pPr marL="0" indent="0" algn="l">
              <a:lnSpc>
                <a:spcPts val="1700"/>
              </a:lnSpc>
              <a:buNone/>
              <a:defRPr sz="1300" b="0" baseline="0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87025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colon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F52DFF61-570B-4E4F-A142-23AC53B59B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" cy="1196340"/>
          </a:xfrm>
          <a:prstGeom prst="rect">
            <a:avLst/>
          </a:prstGeo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AC70557E-7A59-7544-BC27-7C3775473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446461"/>
            <a:ext cx="6120231" cy="325089"/>
          </a:xfrm>
        </p:spPr>
        <p:txBody>
          <a:bodyPr wrap="square" tIns="0" bIns="0" anchor="t" anchorCtr="0">
            <a:spAutoFit/>
          </a:bodyPr>
          <a:lstStyle>
            <a:lvl1pPr>
              <a:lnSpc>
                <a:spcPts val="2500"/>
              </a:lnSpc>
              <a:defRPr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E89A0ECA-9FDF-E84A-B043-4A0FD9852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000" y="771550"/>
            <a:ext cx="6120230" cy="206082"/>
          </a:xfrm>
        </p:spPr>
        <p:txBody>
          <a:bodyPr wrap="square" tIns="0" bIns="0" anchor="t">
            <a:spAutoFit/>
          </a:bodyPr>
          <a:lstStyle>
            <a:lvl1pPr marL="0" indent="0" algn="l">
              <a:lnSpc>
                <a:spcPts val="1800"/>
              </a:lnSpc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EE2FA886-1DD7-264D-8AC1-44EC102559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8000" y="1491630"/>
            <a:ext cx="6120232" cy="2952328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lang="fr-FR" sz="1200" b="0" i="0" kern="1200" baseline="0">
                <a:solidFill>
                  <a:srgbClr val="333333"/>
                </a:solidFill>
                <a:latin typeface="Gotham Book Regular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893067CA-3E52-F248-8A2C-7DC8F842120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3C0B370-B43C-458D-B5A3-A570CC57BA1B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48604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onn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F52DFF61-570B-4E4F-A142-23AC53B59B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" cy="1196340"/>
          </a:xfrm>
          <a:prstGeom prst="rect">
            <a:avLst/>
          </a:prstGeo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AC70557E-7A59-7544-BC27-7C3775473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446461"/>
            <a:ext cx="6120231" cy="325089"/>
          </a:xfrm>
        </p:spPr>
        <p:txBody>
          <a:bodyPr wrap="square" tIns="0" bIns="0" anchor="t" anchorCtr="0">
            <a:spAutoFit/>
          </a:bodyPr>
          <a:lstStyle>
            <a:lvl1pPr>
              <a:lnSpc>
                <a:spcPts val="2500"/>
              </a:lnSpc>
              <a:defRPr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E89A0ECA-9FDF-E84A-B043-4A0FD9852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000" y="771550"/>
            <a:ext cx="6120230" cy="206082"/>
          </a:xfrm>
        </p:spPr>
        <p:txBody>
          <a:bodyPr wrap="square" tIns="0" bIns="0" anchor="t">
            <a:spAutoFit/>
          </a:bodyPr>
          <a:lstStyle>
            <a:lvl1pPr marL="0" indent="0" algn="l">
              <a:lnSpc>
                <a:spcPts val="1800"/>
              </a:lnSpc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EE2FA886-1DD7-264D-8AC1-44EC102559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8000" y="1491630"/>
            <a:ext cx="3707976" cy="2952328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lang="fr-FR" sz="1200" b="0" i="0" kern="1200" baseline="0">
                <a:solidFill>
                  <a:srgbClr val="333333"/>
                </a:solidFill>
                <a:latin typeface="Gotham Book Regular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893067CA-3E52-F248-8A2C-7DC8F842120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3C0B370-B43C-458D-B5A3-A570CC57BA1B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7" name="Espace réservé du texte 12">
            <a:extLst>
              <a:ext uri="{FF2B5EF4-FFF2-40B4-BE49-F238E27FC236}">
                <a16:creationId xmlns:a16="http://schemas.microsoft.com/office/drawing/2014/main" id="{0289CB67-3F2E-DE43-9212-B0980D6E36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8024" y="1491630"/>
            <a:ext cx="3707976" cy="2952328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lang="fr-FR" sz="1200" b="0" i="0" kern="1200" baseline="0">
                <a:solidFill>
                  <a:srgbClr val="333333"/>
                </a:solidFill>
                <a:latin typeface="Gotham Book Regular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9831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colonn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F52DFF61-570B-4E4F-A142-23AC53B59B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" cy="1196340"/>
          </a:xfrm>
          <a:prstGeom prst="rect">
            <a:avLst/>
          </a:prstGeo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AC70557E-7A59-7544-BC27-7C3775473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446461"/>
            <a:ext cx="6120231" cy="325089"/>
          </a:xfrm>
        </p:spPr>
        <p:txBody>
          <a:bodyPr wrap="square" tIns="0" bIns="0" anchor="t" anchorCtr="0">
            <a:spAutoFit/>
          </a:bodyPr>
          <a:lstStyle>
            <a:lvl1pPr>
              <a:lnSpc>
                <a:spcPts val="2500"/>
              </a:lnSpc>
              <a:defRPr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E89A0ECA-9FDF-E84A-B043-4A0FD9852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000" y="771550"/>
            <a:ext cx="6120230" cy="206082"/>
          </a:xfrm>
        </p:spPr>
        <p:txBody>
          <a:bodyPr wrap="square" tIns="0" bIns="0" anchor="t">
            <a:spAutoFit/>
          </a:bodyPr>
          <a:lstStyle>
            <a:lvl1pPr marL="0" indent="0" algn="l">
              <a:lnSpc>
                <a:spcPts val="1800"/>
              </a:lnSpc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EE2FA886-1DD7-264D-8AC1-44EC102559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8000" y="1491630"/>
            <a:ext cx="2268688" cy="2952328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lang="fr-FR" sz="1200" b="0" i="0" kern="1200" baseline="0">
                <a:solidFill>
                  <a:srgbClr val="333333"/>
                </a:solidFill>
                <a:latin typeface="Gotham Book Regular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893067CA-3E52-F248-8A2C-7DC8F842120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3C0B370-B43C-458D-B5A3-A570CC57BA1B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8" name="Espace réservé du texte 12">
            <a:extLst>
              <a:ext uri="{FF2B5EF4-FFF2-40B4-BE49-F238E27FC236}">
                <a16:creationId xmlns:a16="http://schemas.microsoft.com/office/drawing/2014/main" id="{99BAF72A-CB0D-6D41-A2C6-7C4382C71C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02088" y="1491630"/>
            <a:ext cx="2268688" cy="2952328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lang="fr-FR" sz="1200" b="0" i="0" kern="1200" baseline="0">
                <a:solidFill>
                  <a:srgbClr val="333333"/>
                </a:solidFill>
                <a:latin typeface="Gotham Book Regular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10" name="Espace réservé du texte 12">
            <a:extLst>
              <a:ext uri="{FF2B5EF4-FFF2-40B4-BE49-F238E27FC236}">
                <a16:creationId xmlns:a16="http://schemas.microsoft.com/office/drawing/2014/main" id="{00ABD1D1-34E7-5148-8C1D-F64BFF7D0E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56176" y="1490519"/>
            <a:ext cx="2268688" cy="2952328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lang="fr-FR" sz="1200" b="0" i="0" kern="1200" baseline="0">
                <a:solidFill>
                  <a:srgbClr val="333333"/>
                </a:solidFill>
                <a:latin typeface="Gotham Book Regular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2896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/3  -  Photo 1/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F52DFF61-570B-4E4F-A142-23AC53B59B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" cy="1196340"/>
          </a:xfrm>
          <a:prstGeom prst="rect">
            <a:avLst/>
          </a:prstGeo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AC70557E-7A59-7544-BC27-7C3775473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446461"/>
            <a:ext cx="6120231" cy="325089"/>
          </a:xfrm>
        </p:spPr>
        <p:txBody>
          <a:bodyPr wrap="square" tIns="0" bIns="0" anchor="t" anchorCtr="0">
            <a:spAutoFit/>
          </a:bodyPr>
          <a:lstStyle>
            <a:lvl1pPr>
              <a:lnSpc>
                <a:spcPts val="2500"/>
              </a:lnSpc>
              <a:defRPr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E89A0ECA-9FDF-E84A-B043-4A0FD9852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000" y="771550"/>
            <a:ext cx="6120230" cy="206082"/>
          </a:xfrm>
        </p:spPr>
        <p:txBody>
          <a:bodyPr wrap="square" tIns="0" bIns="0" anchor="t">
            <a:spAutoFit/>
          </a:bodyPr>
          <a:lstStyle>
            <a:lvl1pPr marL="0" indent="0" algn="l">
              <a:lnSpc>
                <a:spcPts val="1800"/>
              </a:lnSpc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EE2FA886-1DD7-264D-8AC1-44EC102559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8000" y="1491630"/>
            <a:ext cx="5292152" cy="2952328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ts val="1800"/>
              </a:lnSpc>
              <a:spcAft>
                <a:spcPts val="1200"/>
              </a:spcAft>
              <a:defRPr lang="fr-FR" sz="1200" b="0" i="0" kern="1200" baseline="0">
                <a:solidFill>
                  <a:srgbClr val="333333"/>
                </a:solidFill>
                <a:latin typeface="Gotham Book Regular" pitchFamily="2" charset="77"/>
                <a:ea typeface="+mn-ea"/>
                <a:cs typeface="+mn-cs"/>
              </a:defRPr>
            </a:lvl1pPr>
          </a:lstStyle>
          <a:p>
            <a:pPr marL="0" lvl="0" indent="0">
              <a:lnSpc>
                <a:spcPts val="2000"/>
              </a:lnSpc>
              <a:spcAft>
                <a:spcPts val="1000"/>
              </a:spcAft>
              <a:buFont typeface="+mj-lt"/>
              <a:buNone/>
            </a:pPr>
            <a:r>
              <a:rPr lang="fr-FR" dirty="0"/>
              <a:t>Cliquez pour modifier les styles du texte du masque</a:t>
            </a:r>
          </a:p>
          <a:p>
            <a:pPr marL="0" lvl="0" indent="0">
              <a:lnSpc>
                <a:spcPts val="2000"/>
              </a:lnSpc>
              <a:spcAft>
                <a:spcPts val="1000"/>
              </a:spcAft>
              <a:buFont typeface="+mj-lt"/>
              <a:buNone/>
            </a:pPr>
            <a:endParaRPr lang="fr-FR" dirty="0"/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893067CA-3E52-F248-8A2C-7DC8F842120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3C0B370-B43C-458D-B5A3-A570CC57BA1B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2A413C2-1F4C-9A48-BD2D-F79DA92ED3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00192" y="1491229"/>
            <a:ext cx="2159597" cy="2952184"/>
          </a:xfrm>
          <a:solidFill>
            <a:schemeClr val="bg1">
              <a:lumMod val="85000"/>
            </a:schemeClr>
          </a:solidFill>
          <a:effectLst/>
        </p:spPr>
        <p:txBody>
          <a:bodyPr vert="horz" lIns="91440" tIns="45720" rIns="91440" bIns="45720" rtlCol="0" anchor="t" anchorCtr="1">
            <a:normAutofit/>
          </a:bodyPr>
          <a:lstStyle>
            <a:lvl1pPr>
              <a:defRPr lang="en-US" b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Roboto" charset="0"/>
                <a:cs typeface="Poppins Bold" panose="02000000000000000000" pitchFamily="2" charset="77"/>
              </a:defRPr>
            </a:lvl1pPr>
          </a:lstStyle>
          <a:p>
            <a:pPr lvl="0">
              <a:lnSpc>
                <a:spcPts val="2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07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/2 - Photo 1/2 - Triang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F52DFF61-570B-4E4F-A142-23AC53B59B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" cy="1196340"/>
          </a:xfrm>
          <a:prstGeom prst="rect">
            <a:avLst/>
          </a:prstGeo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AC70557E-7A59-7544-BC27-7C3775473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446461"/>
            <a:ext cx="6120231" cy="325089"/>
          </a:xfrm>
        </p:spPr>
        <p:txBody>
          <a:bodyPr wrap="square" tIns="0" bIns="0" anchor="t" anchorCtr="0">
            <a:spAutoFit/>
          </a:bodyPr>
          <a:lstStyle>
            <a:lvl1pPr>
              <a:lnSpc>
                <a:spcPts val="2500"/>
              </a:lnSpc>
              <a:defRPr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E89A0ECA-9FDF-E84A-B043-4A0FD9852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000" y="771550"/>
            <a:ext cx="6120230" cy="206082"/>
          </a:xfrm>
        </p:spPr>
        <p:txBody>
          <a:bodyPr wrap="square" tIns="0" bIns="0" anchor="t">
            <a:spAutoFit/>
          </a:bodyPr>
          <a:lstStyle>
            <a:lvl1pPr marL="0" indent="0" algn="l">
              <a:lnSpc>
                <a:spcPts val="1800"/>
              </a:lnSpc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EE2FA886-1DD7-264D-8AC1-44EC102559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8000" y="1491630"/>
            <a:ext cx="3707976" cy="2952328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ts val="1600"/>
              </a:lnSpc>
              <a:defRPr lang="fr-FR" sz="1200" b="0" dirty="0" smtClean="0">
                <a:latin typeface="Gotham Book Regular" pitchFamily="2" charset="77"/>
              </a:defRPr>
            </a:lvl1pPr>
          </a:lstStyle>
          <a:p>
            <a:pPr lvl="0">
              <a:spcAft>
                <a:spcPts val="1200"/>
              </a:spcAft>
              <a:buFont typeface="+mj-lt"/>
            </a:pPr>
            <a:r>
              <a:rPr lang="fr-FR"/>
              <a:t>Cliquez pour modifier les styles du texte du masque</a:t>
            </a:r>
          </a:p>
          <a:p>
            <a:pPr lvl="0">
              <a:spcAft>
                <a:spcPts val="1200"/>
              </a:spcAft>
              <a:buFont typeface="+mj-lt"/>
            </a:pPr>
            <a:endParaRPr lang="fr-FR" dirty="0"/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893067CA-3E52-F248-8A2C-7DC8F842120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C0B370-B43C-458D-B5A3-A570CC57BA1B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2A413C2-1F4C-9A48-BD2D-F79DA92ED3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88024" y="1489528"/>
            <a:ext cx="3671765" cy="2882422"/>
          </a:xfrm>
          <a:solidFill>
            <a:schemeClr val="bg1">
              <a:lumMod val="85000"/>
            </a:schemeClr>
          </a:solidFill>
          <a:effectLst/>
        </p:spPr>
        <p:txBody>
          <a:bodyPr vert="horz" lIns="91440" tIns="45720" rIns="91440" bIns="45720" rtlCol="0" anchor="t" anchorCtr="1">
            <a:normAutofit/>
          </a:bodyPr>
          <a:lstStyle>
            <a:lvl1pPr>
              <a:defRPr lang="en-US" b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Roboto" charset="0"/>
                <a:cs typeface="Poppins Bold" panose="02000000000000000000" pitchFamily="2" charset="77"/>
              </a:defRPr>
            </a:lvl1pPr>
          </a:lstStyle>
          <a:p>
            <a:pPr lvl="0">
              <a:lnSpc>
                <a:spcPts val="2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97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48000" y="205979"/>
            <a:ext cx="781243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48000" y="1200150"/>
            <a:ext cx="781243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85584" y="4800599"/>
            <a:ext cx="8024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0B370-B43C-458D-B5A3-A570CC57BA1B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7828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85" r:id="rId3"/>
    <p:sldLayoutId id="2147483671" r:id="rId4"/>
    <p:sldLayoutId id="2147483667" r:id="rId5"/>
    <p:sldLayoutId id="2147483676" r:id="rId6"/>
    <p:sldLayoutId id="2147483677" r:id="rId7"/>
    <p:sldLayoutId id="2147483673" r:id="rId8"/>
    <p:sldLayoutId id="2147483674" r:id="rId9"/>
    <p:sldLayoutId id="2147483675" r:id="rId10"/>
    <p:sldLayoutId id="2147483679" r:id="rId11"/>
    <p:sldLayoutId id="2147483678" r:id="rId12"/>
    <p:sldLayoutId id="2147483680" r:id="rId13"/>
    <p:sldLayoutId id="2147483672" r:id="rId14"/>
    <p:sldLayoutId id="2147483681" r:id="rId15"/>
    <p:sldLayoutId id="2147483683" r:id="rId16"/>
    <p:sldLayoutId id="2147483682" r:id="rId17"/>
    <p:sldLayoutId id="2147483686" r:id="rId18"/>
  </p:sldLayoutIdLst>
  <p:hf hdr="0" ftr="0" dt="0"/>
  <p:txStyles>
    <p:titleStyle>
      <a:lvl1pPr algn="l" defTabSz="914400" rtl="0" eaLnBrk="1" latinLnBrk="0" hangingPunct="1">
        <a:lnSpc>
          <a:spcPts val="2500"/>
        </a:lnSpc>
        <a:spcBef>
          <a:spcPct val="0"/>
        </a:spcBef>
        <a:buNone/>
        <a:defRPr sz="2200" b="1" i="0" kern="1200" cap="all" baseline="0">
          <a:solidFill>
            <a:srgbClr val="333333"/>
          </a:solidFill>
          <a:latin typeface="Gotham Bol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accent1"/>
        </a:buClr>
        <a:buFont typeface="Police système"/>
        <a:buNone/>
        <a:defRPr sz="1400" b="1" i="0" kern="1200" baseline="0">
          <a:solidFill>
            <a:srgbClr val="333333"/>
          </a:solidFill>
          <a:latin typeface="Gotham Book Regular" pitchFamily="2" charset="77"/>
          <a:ea typeface="+mn-ea"/>
          <a:cs typeface="+mn-cs"/>
        </a:defRPr>
      </a:lvl1pPr>
      <a:lvl2pPr marL="742950" indent="-28575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accent1"/>
        </a:buClr>
        <a:buFont typeface="Police système"/>
        <a:buChar char="–"/>
        <a:defRPr sz="1400" kern="1200" baseline="0">
          <a:solidFill>
            <a:srgbClr val="333333"/>
          </a:solidFill>
          <a:latin typeface="Gotham Book Regular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accent1"/>
        </a:buClr>
        <a:buSzPct val="90000"/>
        <a:buFont typeface="Arial" panose="020B0604020202020204" pitchFamily="34" charset="0"/>
        <a:buChar char="•"/>
        <a:defRPr sz="1400" kern="1200" baseline="0">
          <a:solidFill>
            <a:srgbClr val="333333"/>
          </a:solidFill>
          <a:latin typeface="Gotham Book Regular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accent1"/>
        </a:buClr>
        <a:buSzPct val="60000"/>
        <a:buFont typeface="Lucida Grande" panose="020B0600040502020204" pitchFamily="34" charset="0"/>
        <a:buChar char="○"/>
        <a:defRPr sz="1400" kern="1200" baseline="0">
          <a:solidFill>
            <a:srgbClr val="333333"/>
          </a:solidFill>
          <a:latin typeface="Gotham Book Regular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3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tags" Target="../tags/tag51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tags" Target="../tags/tag56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notesSlide" Target="../notesSlides/notesSlide14.xml"/><Relationship Id="rId2" Type="http://schemas.openxmlformats.org/officeDocument/2006/relationships/tags" Target="../tags/tag66.xml"/><Relationship Id="rId16" Type="http://schemas.openxmlformats.org/officeDocument/2006/relationships/slideLayout" Target="../slideLayouts/slideLayout18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5" Type="http://schemas.openxmlformats.org/officeDocument/2006/relationships/tags" Target="../tags/tag69.xml"/><Relationship Id="rId15" Type="http://schemas.openxmlformats.org/officeDocument/2006/relationships/tags" Target="../tags/tag79.xml"/><Relationship Id="rId10" Type="http://schemas.openxmlformats.org/officeDocument/2006/relationships/tags" Target="../tags/tag74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tags" Target="../tags/tag82.xml"/><Relationship Id="rId7" Type="http://schemas.openxmlformats.org/officeDocument/2006/relationships/image" Target="../media/image19.jpe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22.jpeg"/><Relationship Id="rId4" Type="http://schemas.openxmlformats.org/officeDocument/2006/relationships/tags" Target="../tags/tag83.xml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6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16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13.xml"/><Relationship Id="rId10" Type="http://schemas.openxmlformats.org/officeDocument/2006/relationships/slideLayout" Target="../slideLayouts/slideLayout9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chart" Target="../charts/chart1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notesSlide" Target="../notesSlides/notesSlide4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slideLayout" Target="../slideLayouts/slideLayout9.xml"/><Relationship Id="rId5" Type="http://schemas.openxmlformats.org/officeDocument/2006/relationships/tags" Target="../tags/tag22.xml"/><Relationship Id="rId15" Type="http://schemas.openxmlformats.org/officeDocument/2006/relationships/chart" Target="../charts/chart3.xml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30.xml"/><Relationship Id="rId7" Type="http://schemas.openxmlformats.org/officeDocument/2006/relationships/slideLayout" Target="../slideLayouts/slideLayout9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10" Type="http://schemas.openxmlformats.org/officeDocument/2006/relationships/image" Target="../media/image17.png"/><Relationship Id="rId4" Type="http://schemas.openxmlformats.org/officeDocument/2006/relationships/tags" Target="../tags/tag31.xml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14.jpe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3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42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14.jpe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654952" y="3147814"/>
            <a:ext cx="4716088" cy="823302"/>
          </a:xfrm>
        </p:spPr>
        <p:txBody>
          <a:bodyPr/>
          <a:lstStyle/>
          <a:p>
            <a:r>
              <a:rPr lang="fr-CA" sz="1200" b="1" dirty="0"/>
              <a:t>Présentation à l’intention des C. A. des syndicats</a:t>
            </a:r>
          </a:p>
          <a:p>
            <a:r>
              <a:rPr lang="fr-CA" sz="1200" b="1" dirty="0"/>
              <a:t>Comment favoriser l’implication de nouveaux administrateurs et nouvelles administratrices?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4294967295"/>
            <p:custDataLst>
              <p:tags r:id="rId2"/>
            </p:custDataLst>
          </p:nvPr>
        </p:nvSpPr>
        <p:spPr>
          <a:xfrm>
            <a:off x="7010400" y="4622800"/>
            <a:ext cx="2133600" cy="273050"/>
          </a:xfrm>
        </p:spPr>
        <p:txBody>
          <a:bodyPr/>
          <a:lstStyle/>
          <a:p>
            <a:fld id="{83136944-5A87-604C-A693-429D641095E8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24F12A0-FA18-4EA1-BD1A-0E6AAC01D30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85507"/>
            <a:ext cx="2641274" cy="176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8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8000" y="446461"/>
            <a:ext cx="8244480" cy="961802"/>
          </a:xfrm>
        </p:spPr>
        <p:txBody>
          <a:bodyPr/>
          <a:lstStyle/>
          <a:p>
            <a:r>
              <a:rPr lang="fr-CA" cap="none" dirty="0"/>
              <a:t>Qu’est-ce qu’un C. A. peut faire pour optimiser l’implication?</a:t>
            </a:r>
            <a:br>
              <a:rPr lang="fr-CA" dirty="0"/>
            </a:br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648000" y="1227461"/>
            <a:ext cx="6192688" cy="345638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fr-CA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Quelques astuces facile à mettre en place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Améliorer le fonctionnement actuel pour favoriser l’implication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Planifier la relève au sein du C. A. et recruter avant l’AGA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Porter une attention spéciale pour interpeller des jeunes et des femmes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Prévoir rapidement l’intégration des nouveaux membres et mettre en place un système de jumelage/parrainage (soutien d’un ancien auprès d’un nouveau)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Faire preuve d’ouverture à l’égard des nouveaux membres de C. A., notamment celles des jeunes et des femmes</a:t>
            </a:r>
          </a:p>
          <a:p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Police système"/>
              <a:buChar char="–"/>
            </a:pPr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  <p:custDataLst>
              <p:tags r:id="rId3"/>
            </p:custDataLst>
          </p:nvPr>
        </p:nvSpPr>
        <p:spPr/>
        <p:txBody>
          <a:bodyPr/>
          <a:lstStyle/>
          <a:p>
            <a:fld id="{43C0B370-B43C-458D-B5A3-A570CC57BA1B}" type="slidenum">
              <a:rPr lang="fr-CA" smtClean="0"/>
              <a:pPr/>
              <a:t>10</a:t>
            </a:fld>
            <a:endParaRPr lang="fr-CA" dirty="0"/>
          </a:p>
        </p:txBody>
      </p:sp>
      <p:pic>
        <p:nvPicPr>
          <p:cNvPr id="6" name="Espace réservé pour une image  13">
            <a:extLst>
              <a:ext uri="{FF2B5EF4-FFF2-40B4-BE49-F238E27FC236}">
                <a16:creationId xmlns:a16="http://schemas.microsoft.com/office/drawing/2014/main" id="{AB3F1AA1-1EE5-43C3-9AD0-7E84395C37B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24" r="25486" b="11545"/>
          <a:stretch/>
        </p:blipFill>
        <p:spPr>
          <a:xfrm>
            <a:off x="6440533" y="2429414"/>
            <a:ext cx="2710501" cy="2723474"/>
          </a:xfrm>
          <a:custGeom>
            <a:avLst/>
            <a:gdLst>
              <a:gd name="connsiteX0" fmla="*/ 0 w 4309045"/>
              <a:gd name="connsiteY0" fmla="*/ 2154523 h 4309045"/>
              <a:gd name="connsiteX1" fmla="*/ 2154523 w 4309045"/>
              <a:gd name="connsiteY1" fmla="*/ 0 h 4309045"/>
              <a:gd name="connsiteX2" fmla="*/ 4309045 w 4309045"/>
              <a:gd name="connsiteY2" fmla="*/ 2154523 h 4309045"/>
              <a:gd name="connsiteX3" fmla="*/ 2154523 w 4309045"/>
              <a:gd name="connsiteY3" fmla="*/ 4309045 h 4309045"/>
              <a:gd name="connsiteX4" fmla="*/ 0 w 4309045"/>
              <a:gd name="connsiteY4" fmla="*/ 2154523 h 4309045"/>
              <a:gd name="connsiteX0" fmla="*/ 0 w 3498441"/>
              <a:gd name="connsiteY0" fmla="*/ 2154523 h 4309045"/>
              <a:gd name="connsiteX1" fmla="*/ 2154523 w 3498441"/>
              <a:gd name="connsiteY1" fmla="*/ 0 h 4309045"/>
              <a:gd name="connsiteX2" fmla="*/ 3498441 w 3498441"/>
              <a:gd name="connsiteY2" fmla="*/ 1343920 h 4309045"/>
              <a:gd name="connsiteX3" fmla="*/ 2154523 w 3498441"/>
              <a:gd name="connsiteY3" fmla="*/ 4309045 h 4309045"/>
              <a:gd name="connsiteX4" fmla="*/ 0 w 3498441"/>
              <a:gd name="connsiteY4" fmla="*/ 2154523 h 4309045"/>
              <a:gd name="connsiteX0" fmla="*/ 0 w 3498938"/>
              <a:gd name="connsiteY0" fmla="*/ 2154523 h 2163912"/>
              <a:gd name="connsiteX1" fmla="*/ 2154523 w 3498938"/>
              <a:gd name="connsiteY1" fmla="*/ 0 h 2163912"/>
              <a:gd name="connsiteX2" fmla="*/ 3498441 w 3498938"/>
              <a:gd name="connsiteY2" fmla="*/ 1343920 h 2163912"/>
              <a:gd name="connsiteX3" fmla="*/ 3498938 w 3498938"/>
              <a:gd name="connsiteY3" fmla="*/ 2163912 h 2163912"/>
              <a:gd name="connsiteX4" fmla="*/ 0 w 3498938"/>
              <a:gd name="connsiteY4" fmla="*/ 2154523 h 2163912"/>
              <a:gd name="connsiteX0" fmla="*/ 0 w 3498938"/>
              <a:gd name="connsiteY0" fmla="*/ 2602982 h 2612371"/>
              <a:gd name="connsiteX1" fmla="*/ 2154523 w 3498938"/>
              <a:gd name="connsiteY1" fmla="*/ 448459 h 2612371"/>
              <a:gd name="connsiteX2" fmla="*/ 3489111 w 3498938"/>
              <a:gd name="connsiteY2" fmla="*/ 98873 h 2612371"/>
              <a:gd name="connsiteX3" fmla="*/ 3498938 w 3498938"/>
              <a:gd name="connsiteY3" fmla="*/ 2612371 h 2612371"/>
              <a:gd name="connsiteX4" fmla="*/ 0 w 3498938"/>
              <a:gd name="connsiteY4" fmla="*/ 2602982 h 2612371"/>
              <a:gd name="connsiteX0" fmla="*/ 0 w 3498938"/>
              <a:gd name="connsiteY0" fmla="*/ 2504110 h 2513499"/>
              <a:gd name="connsiteX1" fmla="*/ 2154523 w 3498938"/>
              <a:gd name="connsiteY1" fmla="*/ 349587 h 2513499"/>
              <a:gd name="connsiteX2" fmla="*/ 3489111 w 3498938"/>
              <a:gd name="connsiteY2" fmla="*/ 1 h 2513499"/>
              <a:gd name="connsiteX3" fmla="*/ 3498938 w 3498938"/>
              <a:gd name="connsiteY3" fmla="*/ 2513499 h 2513499"/>
              <a:gd name="connsiteX4" fmla="*/ 0 w 3498938"/>
              <a:gd name="connsiteY4" fmla="*/ 2504110 h 2513499"/>
              <a:gd name="connsiteX0" fmla="*/ 0 w 3498938"/>
              <a:gd name="connsiteY0" fmla="*/ 2504151 h 2513540"/>
              <a:gd name="connsiteX1" fmla="*/ 2154523 w 3498938"/>
              <a:gd name="connsiteY1" fmla="*/ 349628 h 2513540"/>
              <a:gd name="connsiteX2" fmla="*/ 3489111 w 3498938"/>
              <a:gd name="connsiteY2" fmla="*/ 42 h 2513540"/>
              <a:gd name="connsiteX3" fmla="*/ 3498938 w 3498938"/>
              <a:gd name="connsiteY3" fmla="*/ 2513540 h 2513540"/>
              <a:gd name="connsiteX4" fmla="*/ 0 w 3498938"/>
              <a:gd name="connsiteY4" fmla="*/ 2504151 h 2513540"/>
              <a:gd name="connsiteX0" fmla="*/ 0 w 3498938"/>
              <a:gd name="connsiteY0" fmla="*/ 2504151 h 2513540"/>
              <a:gd name="connsiteX1" fmla="*/ 3489111 w 3498938"/>
              <a:gd name="connsiteY1" fmla="*/ 42 h 2513540"/>
              <a:gd name="connsiteX2" fmla="*/ 3498938 w 3498938"/>
              <a:gd name="connsiteY2" fmla="*/ 2513540 h 2513540"/>
              <a:gd name="connsiteX3" fmla="*/ 0 w 3498938"/>
              <a:gd name="connsiteY3" fmla="*/ 2504151 h 2513540"/>
              <a:gd name="connsiteX0" fmla="*/ 0 w 3498938"/>
              <a:gd name="connsiteY0" fmla="*/ 2494821 h 2504210"/>
              <a:gd name="connsiteX1" fmla="*/ 3498442 w 3498938"/>
              <a:gd name="connsiteY1" fmla="*/ 43 h 2504210"/>
              <a:gd name="connsiteX2" fmla="*/ 3498938 w 3498938"/>
              <a:gd name="connsiteY2" fmla="*/ 2504210 h 2504210"/>
              <a:gd name="connsiteX3" fmla="*/ 0 w 3498938"/>
              <a:gd name="connsiteY3" fmla="*/ 2494821 h 2504210"/>
              <a:gd name="connsiteX0" fmla="*/ 0 w 3498938"/>
              <a:gd name="connsiteY0" fmla="*/ 2756072 h 2765461"/>
              <a:gd name="connsiteX1" fmla="*/ 3493777 w 3498938"/>
              <a:gd name="connsiteY1" fmla="*/ 37 h 2765461"/>
              <a:gd name="connsiteX2" fmla="*/ 3498938 w 3498938"/>
              <a:gd name="connsiteY2" fmla="*/ 2765461 h 2765461"/>
              <a:gd name="connsiteX3" fmla="*/ 0 w 3498938"/>
              <a:gd name="connsiteY3" fmla="*/ 2756072 h 2765461"/>
              <a:gd name="connsiteX0" fmla="*/ 0 w 2710501"/>
              <a:gd name="connsiteY0" fmla="*/ 2760737 h 2765461"/>
              <a:gd name="connsiteX1" fmla="*/ 2705340 w 2710501"/>
              <a:gd name="connsiteY1" fmla="*/ 37 h 2765461"/>
              <a:gd name="connsiteX2" fmla="*/ 2710501 w 2710501"/>
              <a:gd name="connsiteY2" fmla="*/ 2765461 h 2765461"/>
              <a:gd name="connsiteX3" fmla="*/ 0 w 2710501"/>
              <a:gd name="connsiteY3" fmla="*/ 2760737 h 2765461"/>
              <a:gd name="connsiteX0" fmla="*/ 0 w 2710501"/>
              <a:gd name="connsiteY0" fmla="*/ 2723416 h 2728140"/>
              <a:gd name="connsiteX1" fmla="*/ 2700674 w 2710501"/>
              <a:gd name="connsiteY1" fmla="*/ 39 h 2728140"/>
              <a:gd name="connsiteX2" fmla="*/ 2710501 w 2710501"/>
              <a:gd name="connsiteY2" fmla="*/ 2728140 h 2728140"/>
              <a:gd name="connsiteX3" fmla="*/ 0 w 2710501"/>
              <a:gd name="connsiteY3" fmla="*/ 2723416 h 2728140"/>
              <a:gd name="connsiteX0" fmla="*/ 0 w 2710501"/>
              <a:gd name="connsiteY0" fmla="*/ 2718750 h 2723474"/>
              <a:gd name="connsiteX1" fmla="*/ 2700674 w 2710501"/>
              <a:gd name="connsiteY1" fmla="*/ 39 h 2723474"/>
              <a:gd name="connsiteX2" fmla="*/ 2710501 w 2710501"/>
              <a:gd name="connsiteY2" fmla="*/ 2723474 h 2723474"/>
              <a:gd name="connsiteX3" fmla="*/ 0 w 2710501"/>
              <a:gd name="connsiteY3" fmla="*/ 2718750 h 272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0501" h="2723474">
                <a:moveTo>
                  <a:pt x="0" y="2718750"/>
                </a:moveTo>
                <a:lnTo>
                  <a:pt x="2700674" y="39"/>
                </a:lnTo>
                <a:cubicBezTo>
                  <a:pt x="2691510" y="-11214"/>
                  <a:pt x="2710335" y="2450143"/>
                  <a:pt x="2710501" y="2723474"/>
                </a:cubicBezTo>
                <a:lnTo>
                  <a:pt x="0" y="27187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/>
        </p:spPr>
      </p:pic>
      <p:pic>
        <p:nvPicPr>
          <p:cNvPr id="7" name="Espace réservé pour une image  13">
            <a:extLst>
              <a:ext uri="{FF2B5EF4-FFF2-40B4-BE49-F238E27FC236}">
                <a16:creationId xmlns:a16="http://schemas.microsoft.com/office/drawing/2014/main" id="{CA1F87EE-B741-4222-82F2-5FE4998226F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1" t="-4335" r="27753" b="21375"/>
          <a:stretch/>
        </p:blipFill>
        <p:spPr>
          <a:xfrm>
            <a:off x="6433499" y="2429414"/>
            <a:ext cx="2710501" cy="2723474"/>
          </a:xfrm>
          <a:custGeom>
            <a:avLst/>
            <a:gdLst>
              <a:gd name="connsiteX0" fmla="*/ 0 w 4309045"/>
              <a:gd name="connsiteY0" fmla="*/ 2154523 h 4309045"/>
              <a:gd name="connsiteX1" fmla="*/ 2154523 w 4309045"/>
              <a:gd name="connsiteY1" fmla="*/ 0 h 4309045"/>
              <a:gd name="connsiteX2" fmla="*/ 4309045 w 4309045"/>
              <a:gd name="connsiteY2" fmla="*/ 2154523 h 4309045"/>
              <a:gd name="connsiteX3" fmla="*/ 2154523 w 4309045"/>
              <a:gd name="connsiteY3" fmla="*/ 4309045 h 4309045"/>
              <a:gd name="connsiteX4" fmla="*/ 0 w 4309045"/>
              <a:gd name="connsiteY4" fmla="*/ 2154523 h 4309045"/>
              <a:gd name="connsiteX0" fmla="*/ 0 w 3498441"/>
              <a:gd name="connsiteY0" fmla="*/ 2154523 h 4309045"/>
              <a:gd name="connsiteX1" fmla="*/ 2154523 w 3498441"/>
              <a:gd name="connsiteY1" fmla="*/ 0 h 4309045"/>
              <a:gd name="connsiteX2" fmla="*/ 3498441 w 3498441"/>
              <a:gd name="connsiteY2" fmla="*/ 1343920 h 4309045"/>
              <a:gd name="connsiteX3" fmla="*/ 2154523 w 3498441"/>
              <a:gd name="connsiteY3" fmla="*/ 4309045 h 4309045"/>
              <a:gd name="connsiteX4" fmla="*/ 0 w 3498441"/>
              <a:gd name="connsiteY4" fmla="*/ 2154523 h 4309045"/>
              <a:gd name="connsiteX0" fmla="*/ 0 w 3498938"/>
              <a:gd name="connsiteY0" fmla="*/ 2154523 h 2163912"/>
              <a:gd name="connsiteX1" fmla="*/ 2154523 w 3498938"/>
              <a:gd name="connsiteY1" fmla="*/ 0 h 2163912"/>
              <a:gd name="connsiteX2" fmla="*/ 3498441 w 3498938"/>
              <a:gd name="connsiteY2" fmla="*/ 1343920 h 2163912"/>
              <a:gd name="connsiteX3" fmla="*/ 3498938 w 3498938"/>
              <a:gd name="connsiteY3" fmla="*/ 2163912 h 2163912"/>
              <a:gd name="connsiteX4" fmla="*/ 0 w 3498938"/>
              <a:gd name="connsiteY4" fmla="*/ 2154523 h 2163912"/>
              <a:gd name="connsiteX0" fmla="*/ 0 w 3498938"/>
              <a:gd name="connsiteY0" fmla="*/ 2602982 h 2612371"/>
              <a:gd name="connsiteX1" fmla="*/ 2154523 w 3498938"/>
              <a:gd name="connsiteY1" fmla="*/ 448459 h 2612371"/>
              <a:gd name="connsiteX2" fmla="*/ 3489111 w 3498938"/>
              <a:gd name="connsiteY2" fmla="*/ 98873 h 2612371"/>
              <a:gd name="connsiteX3" fmla="*/ 3498938 w 3498938"/>
              <a:gd name="connsiteY3" fmla="*/ 2612371 h 2612371"/>
              <a:gd name="connsiteX4" fmla="*/ 0 w 3498938"/>
              <a:gd name="connsiteY4" fmla="*/ 2602982 h 2612371"/>
              <a:gd name="connsiteX0" fmla="*/ 0 w 3498938"/>
              <a:gd name="connsiteY0" fmla="*/ 2504110 h 2513499"/>
              <a:gd name="connsiteX1" fmla="*/ 2154523 w 3498938"/>
              <a:gd name="connsiteY1" fmla="*/ 349587 h 2513499"/>
              <a:gd name="connsiteX2" fmla="*/ 3489111 w 3498938"/>
              <a:gd name="connsiteY2" fmla="*/ 1 h 2513499"/>
              <a:gd name="connsiteX3" fmla="*/ 3498938 w 3498938"/>
              <a:gd name="connsiteY3" fmla="*/ 2513499 h 2513499"/>
              <a:gd name="connsiteX4" fmla="*/ 0 w 3498938"/>
              <a:gd name="connsiteY4" fmla="*/ 2504110 h 2513499"/>
              <a:gd name="connsiteX0" fmla="*/ 0 w 3498938"/>
              <a:gd name="connsiteY0" fmla="*/ 2504151 h 2513540"/>
              <a:gd name="connsiteX1" fmla="*/ 2154523 w 3498938"/>
              <a:gd name="connsiteY1" fmla="*/ 349628 h 2513540"/>
              <a:gd name="connsiteX2" fmla="*/ 3489111 w 3498938"/>
              <a:gd name="connsiteY2" fmla="*/ 42 h 2513540"/>
              <a:gd name="connsiteX3" fmla="*/ 3498938 w 3498938"/>
              <a:gd name="connsiteY3" fmla="*/ 2513540 h 2513540"/>
              <a:gd name="connsiteX4" fmla="*/ 0 w 3498938"/>
              <a:gd name="connsiteY4" fmla="*/ 2504151 h 2513540"/>
              <a:gd name="connsiteX0" fmla="*/ 0 w 3498938"/>
              <a:gd name="connsiteY0" fmla="*/ 2504151 h 2513540"/>
              <a:gd name="connsiteX1" fmla="*/ 3489111 w 3498938"/>
              <a:gd name="connsiteY1" fmla="*/ 42 h 2513540"/>
              <a:gd name="connsiteX2" fmla="*/ 3498938 w 3498938"/>
              <a:gd name="connsiteY2" fmla="*/ 2513540 h 2513540"/>
              <a:gd name="connsiteX3" fmla="*/ 0 w 3498938"/>
              <a:gd name="connsiteY3" fmla="*/ 2504151 h 2513540"/>
              <a:gd name="connsiteX0" fmla="*/ 0 w 3498938"/>
              <a:gd name="connsiteY0" fmla="*/ 2494821 h 2504210"/>
              <a:gd name="connsiteX1" fmla="*/ 3498442 w 3498938"/>
              <a:gd name="connsiteY1" fmla="*/ 43 h 2504210"/>
              <a:gd name="connsiteX2" fmla="*/ 3498938 w 3498938"/>
              <a:gd name="connsiteY2" fmla="*/ 2504210 h 2504210"/>
              <a:gd name="connsiteX3" fmla="*/ 0 w 3498938"/>
              <a:gd name="connsiteY3" fmla="*/ 2494821 h 2504210"/>
              <a:gd name="connsiteX0" fmla="*/ 0 w 3498938"/>
              <a:gd name="connsiteY0" fmla="*/ 2756072 h 2765461"/>
              <a:gd name="connsiteX1" fmla="*/ 3493777 w 3498938"/>
              <a:gd name="connsiteY1" fmla="*/ 37 h 2765461"/>
              <a:gd name="connsiteX2" fmla="*/ 3498938 w 3498938"/>
              <a:gd name="connsiteY2" fmla="*/ 2765461 h 2765461"/>
              <a:gd name="connsiteX3" fmla="*/ 0 w 3498938"/>
              <a:gd name="connsiteY3" fmla="*/ 2756072 h 2765461"/>
              <a:gd name="connsiteX0" fmla="*/ 0 w 2710501"/>
              <a:gd name="connsiteY0" fmla="*/ 2760737 h 2765461"/>
              <a:gd name="connsiteX1" fmla="*/ 2705340 w 2710501"/>
              <a:gd name="connsiteY1" fmla="*/ 37 h 2765461"/>
              <a:gd name="connsiteX2" fmla="*/ 2710501 w 2710501"/>
              <a:gd name="connsiteY2" fmla="*/ 2765461 h 2765461"/>
              <a:gd name="connsiteX3" fmla="*/ 0 w 2710501"/>
              <a:gd name="connsiteY3" fmla="*/ 2760737 h 2765461"/>
              <a:gd name="connsiteX0" fmla="*/ 0 w 2710501"/>
              <a:gd name="connsiteY0" fmla="*/ 2723416 h 2728140"/>
              <a:gd name="connsiteX1" fmla="*/ 2700674 w 2710501"/>
              <a:gd name="connsiteY1" fmla="*/ 39 h 2728140"/>
              <a:gd name="connsiteX2" fmla="*/ 2710501 w 2710501"/>
              <a:gd name="connsiteY2" fmla="*/ 2728140 h 2728140"/>
              <a:gd name="connsiteX3" fmla="*/ 0 w 2710501"/>
              <a:gd name="connsiteY3" fmla="*/ 2723416 h 2728140"/>
              <a:gd name="connsiteX0" fmla="*/ 0 w 2710501"/>
              <a:gd name="connsiteY0" fmla="*/ 2718750 h 2723474"/>
              <a:gd name="connsiteX1" fmla="*/ 2700674 w 2710501"/>
              <a:gd name="connsiteY1" fmla="*/ 39 h 2723474"/>
              <a:gd name="connsiteX2" fmla="*/ 2710501 w 2710501"/>
              <a:gd name="connsiteY2" fmla="*/ 2723474 h 2723474"/>
              <a:gd name="connsiteX3" fmla="*/ 0 w 2710501"/>
              <a:gd name="connsiteY3" fmla="*/ 2718750 h 272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0501" h="2723474">
                <a:moveTo>
                  <a:pt x="0" y="2718750"/>
                </a:moveTo>
                <a:lnTo>
                  <a:pt x="2700674" y="39"/>
                </a:lnTo>
                <a:cubicBezTo>
                  <a:pt x="2691510" y="-11214"/>
                  <a:pt x="2710335" y="2450143"/>
                  <a:pt x="2710501" y="2723474"/>
                </a:cubicBezTo>
                <a:lnTo>
                  <a:pt x="0" y="27187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/>
        </p:spPr>
      </p:pic>
    </p:spTree>
    <p:extLst>
      <p:ext uri="{BB962C8B-B14F-4D97-AF65-F5344CB8AC3E}">
        <p14:creationId xmlns:p14="http://schemas.microsoft.com/office/powerpoint/2010/main" val="211794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8000" y="446461"/>
            <a:ext cx="8244480" cy="961802"/>
          </a:xfrm>
        </p:spPr>
        <p:txBody>
          <a:bodyPr/>
          <a:lstStyle/>
          <a:p>
            <a:r>
              <a:rPr lang="fr-CA" cap="none" dirty="0"/>
              <a:t>Qu’est-ce qu’un C. A. peut faire pour optimiser l’implication?</a:t>
            </a:r>
            <a:br>
              <a:rPr lang="fr-CA" dirty="0"/>
            </a:br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648000" y="1191447"/>
            <a:ext cx="6264696" cy="363915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fr-CA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Quelques astuces facile à mettre en place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S’assurer que les rôles et responsabilités des membres d’un C. A. et le fonctionnement de l’organisation soient connus de tous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Encourager tous les membres à s’exprimer pendant les réunions (gérer les discussions en ce sens)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Se fixer des priorités annuelles réalistes et un plan de travail favorisant l’implication de tous (ex. : mettre en place des comités)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Avoir des projets mobilisateurs afin de maintenir l’intérêt et la motivation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Adopter une politique de frais de garde et adapter la logistique des rencontres pour faciliter la participation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Police système"/>
              <a:buChar char="–"/>
            </a:pPr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  <p:custDataLst>
              <p:tags r:id="rId3"/>
            </p:custDataLst>
          </p:nvPr>
        </p:nvSpPr>
        <p:spPr/>
        <p:txBody>
          <a:bodyPr/>
          <a:lstStyle/>
          <a:p>
            <a:fld id="{43C0B370-B43C-458D-B5A3-A570CC57BA1B}" type="slidenum">
              <a:rPr lang="fr-CA" smtClean="0"/>
              <a:pPr/>
              <a:t>11</a:t>
            </a:fld>
            <a:endParaRPr lang="fr-CA" dirty="0"/>
          </a:p>
        </p:txBody>
      </p:sp>
      <p:pic>
        <p:nvPicPr>
          <p:cNvPr id="6" name="Espace réservé pour une image  13">
            <a:extLst>
              <a:ext uri="{FF2B5EF4-FFF2-40B4-BE49-F238E27FC236}">
                <a16:creationId xmlns:a16="http://schemas.microsoft.com/office/drawing/2014/main" id="{AB3F1AA1-1EE5-43C3-9AD0-7E84395C37B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24" r="25486" b="11545"/>
          <a:stretch/>
        </p:blipFill>
        <p:spPr>
          <a:xfrm>
            <a:off x="6440533" y="2429414"/>
            <a:ext cx="2710501" cy="2723474"/>
          </a:xfrm>
          <a:custGeom>
            <a:avLst/>
            <a:gdLst>
              <a:gd name="connsiteX0" fmla="*/ 0 w 4309045"/>
              <a:gd name="connsiteY0" fmla="*/ 2154523 h 4309045"/>
              <a:gd name="connsiteX1" fmla="*/ 2154523 w 4309045"/>
              <a:gd name="connsiteY1" fmla="*/ 0 h 4309045"/>
              <a:gd name="connsiteX2" fmla="*/ 4309045 w 4309045"/>
              <a:gd name="connsiteY2" fmla="*/ 2154523 h 4309045"/>
              <a:gd name="connsiteX3" fmla="*/ 2154523 w 4309045"/>
              <a:gd name="connsiteY3" fmla="*/ 4309045 h 4309045"/>
              <a:gd name="connsiteX4" fmla="*/ 0 w 4309045"/>
              <a:gd name="connsiteY4" fmla="*/ 2154523 h 4309045"/>
              <a:gd name="connsiteX0" fmla="*/ 0 w 3498441"/>
              <a:gd name="connsiteY0" fmla="*/ 2154523 h 4309045"/>
              <a:gd name="connsiteX1" fmla="*/ 2154523 w 3498441"/>
              <a:gd name="connsiteY1" fmla="*/ 0 h 4309045"/>
              <a:gd name="connsiteX2" fmla="*/ 3498441 w 3498441"/>
              <a:gd name="connsiteY2" fmla="*/ 1343920 h 4309045"/>
              <a:gd name="connsiteX3" fmla="*/ 2154523 w 3498441"/>
              <a:gd name="connsiteY3" fmla="*/ 4309045 h 4309045"/>
              <a:gd name="connsiteX4" fmla="*/ 0 w 3498441"/>
              <a:gd name="connsiteY4" fmla="*/ 2154523 h 4309045"/>
              <a:gd name="connsiteX0" fmla="*/ 0 w 3498938"/>
              <a:gd name="connsiteY0" fmla="*/ 2154523 h 2163912"/>
              <a:gd name="connsiteX1" fmla="*/ 2154523 w 3498938"/>
              <a:gd name="connsiteY1" fmla="*/ 0 h 2163912"/>
              <a:gd name="connsiteX2" fmla="*/ 3498441 w 3498938"/>
              <a:gd name="connsiteY2" fmla="*/ 1343920 h 2163912"/>
              <a:gd name="connsiteX3" fmla="*/ 3498938 w 3498938"/>
              <a:gd name="connsiteY3" fmla="*/ 2163912 h 2163912"/>
              <a:gd name="connsiteX4" fmla="*/ 0 w 3498938"/>
              <a:gd name="connsiteY4" fmla="*/ 2154523 h 2163912"/>
              <a:gd name="connsiteX0" fmla="*/ 0 w 3498938"/>
              <a:gd name="connsiteY0" fmla="*/ 2602982 h 2612371"/>
              <a:gd name="connsiteX1" fmla="*/ 2154523 w 3498938"/>
              <a:gd name="connsiteY1" fmla="*/ 448459 h 2612371"/>
              <a:gd name="connsiteX2" fmla="*/ 3489111 w 3498938"/>
              <a:gd name="connsiteY2" fmla="*/ 98873 h 2612371"/>
              <a:gd name="connsiteX3" fmla="*/ 3498938 w 3498938"/>
              <a:gd name="connsiteY3" fmla="*/ 2612371 h 2612371"/>
              <a:gd name="connsiteX4" fmla="*/ 0 w 3498938"/>
              <a:gd name="connsiteY4" fmla="*/ 2602982 h 2612371"/>
              <a:gd name="connsiteX0" fmla="*/ 0 w 3498938"/>
              <a:gd name="connsiteY0" fmla="*/ 2504110 h 2513499"/>
              <a:gd name="connsiteX1" fmla="*/ 2154523 w 3498938"/>
              <a:gd name="connsiteY1" fmla="*/ 349587 h 2513499"/>
              <a:gd name="connsiteX2" fmla="*/ 3489111 w 3498938"/>
              <a:gd name="connsiteY2" fmla="*/ 1 h 2513499"/>
              <a:gd name="connsiteX3" fmla="*/ 3498938 w 3498938"/>
              <a:gd name="connsiteY3" fmla="*/ 2513499 h 2513499"/>
              <a:gd name="connsiteX4" fmla="*/ 0 w 3498938"/>
              <a:gd name="connsiteY4" fmla="*/ 2504110 h 2513499"/>
              <a:gd name="connsiteX0" fmla="*/ 0 w 3498938"/>
              <a:gd name="connsiteY0" fmla="*/ 2504151 h 2513540"/>
              <a:gd name="connsiteX1" fmla="*/ 2154523 w 3498938"/>
              <a:gd name="connsiteY1" fmla="*/ 349628 h 2513540"/>
              <a:gd name="connsiteX2" fmla="*/ 3489111 w 3498938"/>
              <a:gd name="connsiteY2" fmla="*/ 42 h 2513540"/>
              <a:gd name="connsiteX3" fmla="*/ 3498938 w 3498938"/>
              <a:gd name="connsiteY3" fmla="*/ 2513540 h 2513540"/>
              <a:gd name="connsiteX4" fmla="*/ 0 w 3498938"/>
              <a:gd name="connsiteY4" fmla="*/ 2504151 h 2513540"/>
              <a:gd name="connsiteX0" fmla="*/ 0 w 3498938"/>
              <a:gd name="connsiteY0" fmla="*/ 2504151 h 2513540"/>
              <a:gd name="connsiteX1" fmla="*/ 3489111 w 3498938"/>
              <a:gd name="connsiteY1" fmla="*/ 42 h 2513540"/>
              <a:gd name="connsiteX2" fmla="*/ 3498938 w 3498938"/>
              <a:gd name="connsiteY2" fmla="*/ 2513540 h 2513540"/>
              <a:gd name="connsiteX3" fmla="*/ 0 w 3498938"/>
              <a:gd name="connsiteY3" fmla="*/ 2504151 h 2513540"/>
              <a:gd name="connsiteX0" fmla="*/ 0 w 3498938"/>
              <a:gd name="connsiteY0" fmla="*/ 2494821 h 2504210"/>
              <a:gd name="connsiteX1" fmla="*/ 3498442 w 3498938"/>
              <a:gd name="connsiteY1" fmla="*/ 43 h 2504210"/>
              <a:gd name="connsiteX2" fmla="*/ 3498938 w 3498938"/>
              <a:gd name="connsiteY2" fmla="*/ 2504210 h 2504210"/>
              <a:gd name="connsiteX3" fmla="*/ 0 w 3498938"/>
              <a:gd name="connsiteY3" fmla="*/ 2494821 h 2504210"/>
              <a:gd name="connsiteX0" fmla="*/ 0 w 3498938"/>
              <a:gd name="connsiteY0" fmla="*/ 2756072 h 2765461"/>
              <a:gd name="connsiteX1" fmla="*/ 3493777 w 3498938"/>
              <a:gd name="connsiteY1" fmla="*/ 37 h 2765461"/>
              <a:gd name="connsiteX2" fmla="*/ 3498938 w 3498938"/>
              <a:gd name="connsiteY2" fmla="*/ 2765461 h 2765461"/>
              <a:gd name="connsiteX3" fmla="*/ 0 w 3498938"/>
              <a:gd name="connsiteY3" fmla="*/ 2756072 h 2765461"/>
              <a:gd name="connsiteX0" fmla="*/ 0 w 2710501"/>
              <a:gd name="connsiteY0" fmla="*/ 2760737 h 2765461"/>
              <a:gd name="connsiteX1" fmla="*/ 2705340 w 2710501"/>
              <a:gd name="connsiteY1" fmla="*/ 37 h 2765461"/>
              <a:gd name="connsiteX2" fmla="*/ 2710501 w 2710501"/>
              <a:gd name="connsiteY2" fmla="*/ 2765461 h 2765461"/>
              <a:gd name="connsiteX3" fmla="*/ 0 w 2710501"/>
              <a:gd name="connsiteY3" fmla="*/ 2760737 h 2765461"/>
              <a:gd name="connsiteX0" fmla="*/ 0 w 2710501"/>
              <a:gd name="connsiteY0" fmla="*/ 2723416 h 2728140"/>
              <a:gd name="connsiteX1" fmla="*/ 2700674 w 2710501"/>
              <a:gd name="connsiteY1" fmla="*/ 39 h 2728140"/>
              <a:gd name="connsiteX2" fmla="*/ 2710501 w 2710501"/>
              <a:gd name="connsiteY2" fmla="*/ 2728140 h 2728140"/>
              <a:gd name="connsiteX3" fmla="*/ 0 w 2710501"/>
              <a:gd name="connsiteY3" fmla="*/ 2723416 h 2728140"/>
              <a:gd name="connsiteX0" fmla="*/ 0 w 2710501"/>
              <a:gd name="connsiteY0" fmla="*/ 2718750 h 2723474"/>
              <a:gd name="connsiteX1" fmla="*/ 2700674 w 2710501"/>
              <a:gd name="connsiteY1" fmla="*/ 39 h 2723474"/>
              <a:gd name="connsiteX2" fmla="*/ 2710501 w 2710501"/>
              <a:gd name="connsiteY2" fmla="*/ 2723474 h 2723474"/>
              <a:gd name="connsiteX3" fmla="*/ 0 w 2710501"/>
              <a:gd name="connsiteY3" fmla="*/ 2718750 h 272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0501" h="2723474">
                <a:moveTo>
                  <a:pt x="0" y="2718750"/>
                </a:moveTo>
                <a:lnTo>
                  <a:pt x="2700674" y="39"/>
                </a:lnTo>
                <a:cubicBezTo>
                  <a:pt x="2691510" y="-11214"/>
                  <a:pt x="2710335" y="2450143"/>
                  <a:pt x="2710501" y="2723474"/>
                </a:cubicBezTo>
                <a:lnTo>
                  <a:pt x="0" y="27187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/>
        </p:spPr>
      </p:pic>
      <p:pic>
        <p:nvPicPr>
          <p:cNvPr id="7" name="Espace réservé pour une image  13">
            <a:extLst>
              <a:ext uri="{FF2B5EF4-FFF2-40B4-BE49-F238E27FC236}">
                <a16:creationId xmlns:a16="http://schemas.microsoft.com/office/drawing/2014/main" id="{CA1F87EE-B741-4222-82F2-5FE4998226F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1" t="-4335" r="27753" b="21375"/>
          <a:stretch/>
        </p:blipFill>
        <p:spPr>
          <a:xfrm>
            <a:off x="6433499" y="2429414"/>
            <a:ext cx="2710501" cy="2723474"/>
          </a:xfrm>
          <a:custGeom>
            <a:avLst/>
            <a:gdLst>
              <a:gd name="connsiteX0" fmla="*/ 0 w 4309045"/>
              <a:gd name="connsiteY0" fmla="*/ 2154523 h 4309045"/>
              <a:gd name="connsiteX1" fmla="*/ 2154523 w 4309045"/>
              <a:gd name="connsiteY1" fmla="*/ 0 h 4309045"/>
              <a:gd name="connsiteX2" fmla="*/ 4309045 w 4309045"/>
              <a:gd name="connsiteY2" fmla="*/ 2154523 h 4309045"/>
              <a:gd name="connsiteX3" fmla="*/ 2154523 w 4309045"/>
              <a:gd name="connsiteY3" fmla="*/ 4309045 h 4309045"/>
              <a:gd name="connsiteX4" fmla="*/ 0 w 4309045"/>
              <a:gd name="connsiteY4" fmla="*/ 2154523 h 4309045"/>
              <a:gd name="connsiteX0" fmla="*/ 0 w 3498441"/>
              <a:gd name="connsiteY0" fmla="*/ 2154523 h 4309045"/>
              <a:gd name="connsiteX1" fmla="*/ 2154523 w 3498441"/>
              <a:gd name="connsiteY1" fmla="*/ 0 h 4309045"/>
              <a:gd name="connsiteX2" fmla="*/ 3498441 w 3498441"/>
              <a:gd name="connsiteY2" fmla="*/ 1343920 h 4309045"/>
              <a:gd name="connsiteX3" fmla="*/ 2154523 w 3498441"/>
              <a:gd name="connsiteY3" fmla="*/ 4309045 h 4309045"/>
              <a:gd name="connsiteX4" fmla="*/ 0 w 3498441"/>
              <a:gd name="connsiteY4" fmla="*/ 2154523 h 4309045"/>
              <a:gd name="connsiteX0" fmla="*/ 0 w 3498938"/>
              <a:gd name="connsiteY0" fmla="*/ 2154523 h 2163912"/>
              <a:gd name="connsiteX1" fmla="*/ 2154523 w 3498938"/>
              <a:gd name="connsiteY1" fmla="*/ 0 h 2163912"/>
              <a:gd name="connsiteX2" fmla="*/ 3498441 w 3498938"/>
              <a:gd name="connsiteY2" fmla="*/ 1343920 h 2163912"/>
              <a:gd name="connsiteX3" fmla="*/ 3498938 w 3498938"/>
              <a:gd name="connsiteY3" fmla="*/ 2163912 h 2163912"/>
              <a:gd name="connsiteX4" fmla="*/ 0 w 3498938"/>
              <a:gd name="connsiteY4" fmla="*/ 2154523 h 2163912"/>
              <a:gd name="connsiteX0" fmla="*/ 0 w 3498938"/>
              <a:gd name="connsiteY0" fmla="*/ 2602982 h 2612371"/>
              <a:gd name="connsiteX1" fmla="*/ 2154523 w 3498938"/>
              <a:gd name="connsiteY1" fmla="*/ 448459 h 2612371"/>
              <a:gd name="connsiteX2" fmla="*/ 3489111 w 3498938"/>
              <a:gd name="connsiteY2" fmla="*/ 98873 h 2612371"/>
              <a:gd name="connsiteX3" fmla="*/ 3498938 w 3498938"/>
              <a:gd name="connsiteY3" fmla="*/ 2612371 h 2612371"/>
              <a:gd name="connsiteX4" fmla="*/ 0 w 3498938"/>
              <a:gd name="connsiteY4" fmla="*/ 2602982 h 2612371"/>
              <a:gd name="connsiteX0" fmla="*/ 0 w 3498938"/>
              <a:gd name="connsiteY0" fmla="*/ 2504110 h 2513499"/>
              <a:gd name="connsiteX1" fmla="*/ 2154523 w 3498938"/>
              <a:gd name="connsiteY1" fmla="*/ 349587 h 2513499"/>
              <a:gd name="connsiteX2" fmla="*/ 3489111 w 3498938"/>
              <a:gd name="connsiteY2" fmla="*/ 1 h 2513499"/>
              <a:gd name="connsiteX3" fmla="*/ 3498938 w 3498938"/>
              <a:gd name="connsiteY3" fmla="*/ 2513499 h 2513499"/>
              <a:gd name="connsiteX4" fmla="*/ 0 w 3498938"/>
              <a:gd name="connsiteY4" fmla="*/ 2504110 h 2513499"/>
              <a:gd name="connsiteX0" fmla="*/ 0 w 3498938"/>
              <a:gd name="connsiteY0" fmla="*/ 2504151 h 2513540"/>
              <a:gd name="connsiteX1" fmla="*/ 2154523 w 3498938"/>
              <a:gd name="connsiteY1" fmla="*/ 349628 h 2513540"/>
              <a:gd name="connsiteX2" fmla="*/ 3489111 w 3498938"/>
              <a:gd name="connsiteY2" fmla="*/ 42 h 2513540"/>
              <a:gd name="connsiteX3" fmla="*/ 3498938 w 3498938"/>
              <a:gd name="connsiteY3" fmla="*/ 2513540 h 2513540"/>
              <a:gd name="connsiteX4" fmla="*/ 0 w 3498938"/>
              <a:gd name="connsiteY4" fmla="*/ 2504151 h 2513540"/>
              <a:gd name="connsiteX0" fmla="*/ 0 w 3498938"/>
              <a:gd name="connsiteY0" fmla="*/ 2504151 h 2513540"/>
              <a:gd name="connsiteX1" fmla="*/ 3489111 w 3498938"/>
              <a:gd name="connsiteY1" fmla="*/ 42 h 2513540"/>
              <a:gd name="connsiteX2" fmla="*/ 3498938 w 3498938"/>
              <a:gd name="connsiteY2" fmla="*/ 2513540 h 2513540"/>
              <a:gd name="connsiteX3" fmla="*/ 0 w 3498938"/>
              <a:gd name="connsiteY3" fmla="*/ 2504151 h 2513540"/>
              <a:gd name="connsiteX0" fmla="*/ 0 w 3498938"/>
              <a:gd name="connsiteY0" fmla="*/ 2494821 h 2504210"/>
              <a:gd name="connsiteX1" fmla="*/ 3498442 w 3498938"/>
              <a:gd name="connsiteY1" fmla="*/ 43 h 2504210"/>
              <a:gd name="connsiteX2" fmla="*/ 3498938 w 3498938"/>
              <a:gd name="connsiteY2" fmla="*/ 2504210 h 2504210"/>
              <a:gd name="connsiteX3" fmla="*/ 0 w 3498938"/>
              <a:gd name="connsiteY3" fmla="*/ 2494821 h 2504210"/>
              <a:gd name="connsiteX0" fmla="*/ 0 w 3498938"/>
              <a:gd name="connsiteY0" fmla="*/ 2756072 h 2765461"/>
              <a:gd name="connsiteX1" fmla="*/ 3493777 w 3498938"/>
              <a:gd name="connsiteY1" fmla="*/ 37 h 2765461"/>
              <a:gd name="connsiteX2" fmla="*/ 3498938 w 3498938"/>
              <a:gd name="connsiteY2" fmla="*/ 2765461 h 2765461"/>
              <a:gd name="connsiteX3" fmla="*/ 0 w 3498938"/>
              <a:gd name="connsiteY3" fmla="*/ 2756072 h 2765461"/>
              <a:gd name="connsiteX0" fmla="*/ 0 w 2710501"/>
              <a:gd name="connsiteY0" fmla="*/ 2760737 h 2765461"/>
              <a:gd name="connsiteX1" fmla="*/ 2705340 w 2710501"/>
              <a:gd name="connsiteY1" fmla="*/ 37 h 2765461"/>
              <a:gd name="connsiteX2" fmla="*/ 2710501 w 2710501"/>
              <a:gd name="connsiteY2" fmla="*/ 2765461 h 2765461"/>
              <a:gd name="connsiteX3" fmla="*/ 0 w 2710501"/>
              <a:gd name="connsiteY3" fmla="*/ 2760737 h 2765461"/>
              <a:gd name="connsiteX0" fmla="*/ 0 w 2710501"/>
              <a:gd name="connsiteY0" fmla="*/ 2723416 h 2728140"/>
              <a:gd name="connsiteX1" fmla="*/ 2700674 w 2710501"/>
              <a:gd name="connsiteY1" fmla="*/ 39 h 2728140"/>
              <a:gd name="connsiteX2" fmla="*/ 2710501 w 2710501"/>
              <a:gd name="connsiteY2" fmla="*/ 2728140 h 2728140"/>
              <a:gd name="connsiteX3" fmla="*/ 0 w 2710501"/>
              <a:gd name="connsiteY3" fmla="*/ 2723416 h 2728140"/>
              <a:gd name="connsiteX0" fmla="*/ 0 w 2710501"/>
              <a:gd name="connsiteY0" fmla="*/ 2718750 h 2723474"/>
              <a:gd name="connsiteX1" fmla="*/ 2700674 w 2710501"/>
              <a:gd name="connsiteY1" fmla="*/ 39 h 2723474"/>
              <a:gd name="connsiteX2" fmla="*/ 2710501 w 2710501"/>
              <a:gd name="connsiteY2" fmla="*/ 2723474 h 2723474"/>
              <a:gd name="connsiteX3" fmla="*/ 0 w 2710501"/>
              <a:gd name="connsiteY3" fmla="*/ 2718750 h 272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0501" h="2723474">
                <a:moveTo>
                  <a:pt x="0" y="2718750"/>
                </a:moveTo>
                <a:lnTo>
                  <a:pt x="2700674" y="39"/>
                </a:lnTo>
                <a:cubicBezTo>
                  <a:pt x="2691510" y="-11214"/>
                  <a:pt x="2710335" y="2450143"/>
                  <a:pt x="2710501" y="2723474"/>
                </a:cubicBezTo>
                <a:lnTo>
                  <a:pt x="0" y="27187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/>
        </p:spPr>
      </p:pic>
    </p:spTree>
    <p:extLst>
      <p:ext uri="{BB962C8B-B14F-4D97-AF65-F5344CB8AC3E}">
        <p14:creationId xmlns:p14="http://schemas.microsoft.com/office/powerpoint/2010/main" val="10957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8000" y="446461"/>
            <a:ext cx="6660304" cy="961802"/>
          </a:xfrm>
        </p:spPr>
        <p:txBody>
          <a:bodyPr/>
          <a:lstStyle/>
          <a:p>
            <a:r>
              <a:rPr lang="fr-CA" cap="none" dirty="0"/>
              <a:t>Qu’est-ce qu’un C. A. peut faire pour optimiser l’implication?</a:t>
            </a:r>
            <a:br>
              <a:rPr lang="fr-CA" dirty="0"/>
            </a:br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637208" y="1226014"/>
            <a:ext cx="6023024" cy="3649992"/>
          </a:xfrm>
        </p:spPr>
        <p:txBody>
          <a:bodyPr>
            <a:normAutofit/>
          </a:bodyPr>
          <a:lstStyle/>
          <a:p>
            <a:pPr marL="0" lvl="1" indent="0">
              <a:spcAft>
                <a:spcPts val="1200"/>
              </a:spcAft>
              <a:buNone/>
            </a:pPr>
            <a:r>
              <a:rPr lang="fr-CA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comités sont un des meilleurs leviers pour optimiser la relève syndicale puisqu’ils permettent   </a:t>
            </a:r>
          </a:p>
          <a:p>
            <a:pPr marL="285750"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D’impliquer activement des membres de C. A. dans le travail</a:t>
            </a:r>
          </a:p>
          <a:p>
            <a:pPr marL="285750"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D’inviter des productrices et des producteurs sur le terrain à participer aux réflexions et « à semer » ainsi l’intérêt à s’impliquer davantage</a:t>
            </a:r>
          </a:p>
          <a:p>
            <a:pPr marL="285750"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D’être plus flexible dans la logistique et la structure des rencontres</a:t>
            </a:r>
          </a:p>
          <a:p>
            <a:pPr marL="285750"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D’accroître l’efficacité des C. A. puisque des sujets sont discutés davantage en comité</a:t>
            </a:r>
          </a:p>
          <a:p>
            <a:pPr marL="285750"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D’augmenter le nombre de dossiers et de projets travaillés et donc la capacité d’action du syndicat</a:t>
            </a:r>
          </a:p>
          <a:p>
            <a:pPr marL="285750" lvl="1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Aft>
                <a:spcPts val="1200"/>
              </a:spcAft>
              <a:buNone/>
            </a:pPr>
            <a:endParaRPr lang="fr-CA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  <p:custDataLst>
              <p:tags r:id="rId3"/>
            </p:custDataLst>
          </p:nvPr>
        </p:nvSpPr>
        <p:spPr/>
        <p:txBody>
          <a:bodyPr/>
          <a:lstStyle/>
          <a:p>
            <a:fld id="{43C0B370-B43C-458D-B5A3-A570CC57BA1B}" type="slidenum">
              <a:rPr lang="fr-CA" smtClean="0"/>
              <a:pPr/>
              <a:t>12</a:t>
            </a:fld>
            <a:endParaRPr lang="fr-CA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D8CA9F3-6FE9-4C08-B44E-6B0AFA6EF24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958608" y="1491630"/>
            <a:ext cx="1728192" cy="23391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A" sz="12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 de comité</a:t>
            </a:r>
          </a:p>
          <a:p>
            <a:endParaRPr lang="fr-CA" sz="12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CA" sz="11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 d’organisation de l’AGA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CA" sz="11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 de consultation sur un enjeu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CA" sz="11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 stratégies d’accueil des nouveaux producteurs&lt;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CA" sz="11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CA" sz="1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08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1169404" y="1491630"/>
            <a:ext cx="6984776" cy="2017714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Quelles sont vos idées pour favoriser le recrutement et l’intégration des nouveaux membres de C. A.?</a:t>
            </a:r>
          </a:p>
          <a:p>
            <a:pPr>
              <a:spcAft>
                <a:spcPts val="1800"/>
              </a:spcAft>
            </a:pP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Quels moyens souhaitez-vous mettre en place dès maintenant?</a:t>
            </a:r>
          </a:p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Qui sera responsable du suivi? (comité, élus)</a:t>
            </a:r>
          </a:p>
        </p:txBody>
      </p:sp>
      <p:sp>
        <p:nvSpPr>
          <p:cNvPr id="3" name="Espace réservé du text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051720" y="843558"/>
            <a:ext cx="5220144" cy="427535"/>
          </a:xfrm>
          <a:prstGeom prst="rect">
            <a:avLst/>
          </a:prstGeom>
        </p:spPr>
        <p:txBody>
          <a:bodyPr vert="horz" wrap="square" lIns="72000" tIns="72000" rIns="72000" bIns="72000" rtlCol="0" anchor="ctr" anchorCtr="1">
            <a:spAutoFit/>
          </a:bodyPr>
          <a:lstStyle>
            <a:lvl1pPr marL="0" indent="0" algn="ctr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Police système"/>
              <a:buNone/>
              <a:defRPr sz="2000" b="0" i="0" kern="1200" baseline="0">
                <a:solidFill>
                  <a:schemeClr val="bg1"/>
                </a:solidFill>
                <a:latin typeface="Gotham Book Regular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Police système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Gotham Book Regular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Gotham Book Regular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60000"/>
              <a:buFont typeface="Lucida Grande" panose="020B0600040502020204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Gotham Book Regular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b="1" dirty="0">
                <a:latin typeface="Gotham Bold" panose="020B0604020202020204" charset="0"/>
                <a:cs typeface="Gotham Bold" panose="020B0604020202020204" charset="0"/>
              </a:rPr>
              <a:t>ÉCHANGE</a:t>
            </a:r>
          </a:p>
        </p:txBody>
      </p:sp>
    </p:spTree>
    <p:extLst>
      <p:ext uri="{BB962C8B-B14F-4D97-AF65-F5344CB8AC3E}">
        <p14:creationId xmlns:p14="http://schemas.microsoft.com/office/powerpoint/2010/main" val="190868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6AB0DDA-902D-C542-8A70-DDC30975A85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8000" y="446461"/>
            <a:ext cx="8003631" cy="320601"/>
          </a:xfrm>
        </p:spPr>
        <p:txBody>
          <a:bodyPr/>
          <a:lstStyle/>
          <a:p>
            <a:r>
              <a:rPr lang="fr-CA" cap="none" dirty="0"/>
              <a:t>Pour aller plus loin dans la démarche</a:t>
            </a:r>
            <a:endParaRPr lang="fr-CA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689632" y="1087662"/>
            <a:ext cx="7651093" cy="3500312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chemeClr val="accent1"/>
                </a:solidFill>
              </a:rPr>
              <a:t>Référez-vous à votre responsable en vie syndicale et au comité de recrutement de votre fédération régionale</a:t>
            </a:r>
          </a:p>
          <a:p>
            <a:pPr>
              <a:spcAft>
                <a:spcPts val="1800"/>
              </a:spcAft>
            </a:pPr>
            <a:r>
              <a:rPr lang="fr-CA" b="0" dirty="0"/>
              <a:t>La qualité et l’efficacité de l’implication syndicale d’un nouveau membre de C. A. reposent   sur quatre étapes qui favoriseront son intégration et son engagement. Des </a:t>
            </a:r>
            <a:r>
              <a:rPr lang="fr-CA" b="0"/>
              <a:t>actions doivent </a:t>
            </a:r>
            <a:r>
              <a:rPr lang="fr-CA" b="0" dirty="0"/>
              <a:t>être réalisé afin de favoriser une implication optimale!</a:t>
            </a:r>
          </a:p>
          <a:p>
            <a:endParaRPr lang="fr-CA" dirty="0">
              <a:solidFill>
                <a:schemeClr val="accent1"/>
              </a:solidFill>
              <a:ea typeface="Times New Roman" panose="02020603050405020304" pitchFamily="18" charset="0"/>
            </a:endParaRPr>
          </a:p>
          <a:p>
            <a:r>
              <a:rPr lang="fr-CA" dirty="0">
                <a:solidFill>
                  <a:schemeClr val="accent1"/>
                </a:solidFill>
                <a:ea typeface="Times New Roman" panose="02020603050405020304" pitchFamily="18" charset="0"/>
              </a:rPr>
              <a:t>     </a:t>
            </a:r>
          </a:p>
          <a:p>
            <a:endParaRPr lang="fr-CA" dirty="0">
              <a:solidFill>
                <a:schemeClr val="accent1"/>
              </a:solidFill>
              <a:effectLst/>
              <a:ea typeface="Times New Roman" panose="02020603050405020304" pitchFamily="18" charset="0"/>
            </a:endParaRPr>
          </a:p>
          <a:p>
            <a:endParaRPr lang="fr-CA" dirty="0">
              <a:solidFill>
                <a:schemeClr val="accent1"/>
              </a:solidFill>
              <a:effectLst/>
              <a:ea typeface="Times New Roman" panose="02020603050405020304" pitchFamily="18" charset="0"/>
            </a:endParaRPr>
          </a:p>
          <a:p>
            <a:endParaRPr lang="fr-CA" dirty="0">
              <a:solidFill>
                <a:schemeClr val="accent1"/>
              </a:solidFill>
              <a:effectLst/>
              <a:ea typeface="Times New Roman" panose="02020603050405020304" pitchFamily="18" charset="0"/>
            </a:endParaRPr>
          </a:p>
          <a:p>
            <a:endParaRPr lang="fr-CA" dirty="0">
              <a:solidFill>
                <a:schemeClr val="accent1"/>
              </a:solidFill>
              <a:ea typeface="Times New Roman" panose="02020603050405020304" pitchFamily="18" charset="0"/>
            </a:endParaRPr>
          </a:p>
          <a:p>
            <a:endParaRPr lang="fr-CA" dirty="0">
              <a:solidFill>
                <a:schemeClr val="accent1"/>
              </a:solidFill>
              <a:effectLst/>
              <a:ea typeface="Times New Roman" panose="02020603050405020304" pitchFamily="18" charset="0"/>
            </a:endParaRPr>
          </a:p>
          <a:p>
            <a:endParaRPr lang="fr-CA" dirty="0">
              <a:solidFill>
                <a:schemeClr val="accent1"/>
              </a:solidFill>
              <a:effectLst/>
              <a:ea typeface="Times New Roman" panose="02020603050405020304" pitchFamily="18" charset="0"/>
            </a:endParaRPr>
          </a:p>
          <a:p>
            <a:endParaRPr lang="fr-CA" b="0" dirty="0">
              <a:ea typeface="Times New Roman" panose="02020603050405020304" pitchFamily="18" charset="0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7697CEC9-FC0B-7A46-84A2-7015A0C347A1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3"/>
            </p:custDataLst>
          </p:nvPr>
        </p:nvSpPr>
        <p:spPr>
          <a:xfrm>
            <a:off x="8340725" y="4800600"/>
            <a:ext cx="803275" cy="273050"/>
          </a:xfrm>
        </p:spPr>
        <p:txBody>
          <a:bodyPr/>
          <a:lstStyle/>
          <a:p>
            <a:fld id="{43C0B370-B43C-458D-B5A3-A570CC57BA1B}" type="slidenum">
              <a:rPr lang="fr-CA" smtClean="0"/>
              <a:t>14</a:t>
            </a:fld>
            <a:endParaRPr lang="fr-CA" dirty="0"/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18E8CB0A-6B70-4A41-BA86-4DD0731F858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53674" y="3175621"/>
            <a:ext cx="1525026" cy="88021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CA" sz="1000" b="1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suis motivé               à contribuer </a:t>
            </a:r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FFD4982F-75B9-44DA-B159-0E610C085A8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612209" y="3175621"/>
            <a:ext cx="1525026" cy="88021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000" b="1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sais le rôle que je peux jouer</a:t>
            </a:r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F76D35C4-CC5E-49CE-A447-91633D1EC5B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421491" y="3200570"/>
            <a:ext cx="1619147" cy="88021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000" b="1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me sens accueilli et soutenu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49A551E-8335-4986-A720-CCD0160B25D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88742" y="2596554"/>
            <a:ext cx="1329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Étape 1 :                 Susciter la motivation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BAE7B4C-59C3-4638-9E47-B2DE080F85C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550608" y="2573917"/>
            <a:ext cx="1407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Étape 2 :                 Planifier le recrutement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4459A2B-3A07-4B40-8E3D-C25427D7007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393035" y="2573917"/>
            <a:ext cx="1407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Étape 3 :                 Assurer l’intégration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805AE80-2B08-4733-BEF4-DC54B6F3C668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305449" y="2554238"/>
            <a:ext cx="1407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Étape 4 :                 Bâtir l’engagement</a:t>
            </a:r>
          </a:p>
        </p:txBody>
      </p:sp>
      <p:sp>
        <p:nvSpPr>
          <p:cNvPr id="25" name="Flèche : droite 24">
            <a:extLst>
              <a:ext uri="{FF2B5EF4-FFF2-40B4-BE49-F238E27FC236}">
                <a16:creationId xmlns:a16="http://schemas.microsoft.com/office/drawing/2014/main" id="{45EA57C3-B7AF-4C6E-9363-0FD23B77DFA4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338842" y="3175620"/>
            <a:ext cx="1619147" cy="88021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000" b="1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fais partie d’une équipe dynamique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A18D5A1-4EC3-4A0B-8DCA-7020A0896366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753136" y="4157590"/>
            <a:ext cx="170241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CA" sz="1100" u="sng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 d’actions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1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Mettre les conditions facilitant l’implication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CA" sz="11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04CE3D7-C53C-4DD6-A760-427CE4386F8E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2612209" y="4172014"/>
            <a:ext cx="1702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CA" sz="1100" u="sng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 d’actions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1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Cibler les personnes à l’avance et adapter son approche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CA" sz="11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8354D3B-2EB3-4873-AA12-7D2717673B00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4478454" y="4172014"/>
            <a:ext cx="1702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CA" sz="1100" u="sng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 d’actions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1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Prévoir le soutien pour assurer une intégration rapide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CA" sz="11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6175C5D-DF33-4D1F-939F-F6B3B8256016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6389555" y="4172014"/>
            <a:ext cx="1809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CA" sz="1100" u="sng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 d’actions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1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Identifier des priorités motivantes et impliquer tous les membres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CA" sz="11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47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Espace réservé pour une image  46">
            <a:extLst>
              <a:ext uri="{FF2B5EF4-FFF2-40B4-BE49-F238E27FC236}">
                <a16:creationId xmlns:a16="http://schemas.microsoft.com/office/drawing/2014/main" id="{0E4E3829-EF74-8247-B169-C42A8DEB28C0}"/>
              </a:ext>
            </a:extLst>
          </p:cNvPr>
          <p:cNvPicPr>
            <a:picLocks noGrp="1" noChangeAspect="1"/>
          </p:cNvPicPr>
          <p:nvPr>
            <p:ph type="pic" sz="quarter" idx="10"/>
            <p:custDataLst>
              <p:tags r:id="rId1"/>
            </p:custDataLst>
          </p:nvPr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" r="166"/>
          <a:stretch/>
        </p:blipFill>
        <p:spPr/>
      </p:pic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E69FF179-7EAF-0042-9E6C-D7441B6320C8}"/>
              </a:ext>
            </a:extLst>
          </p:cNvPr>
          <p:cNvPicPr>
            <a:picLocks noGrp="1" noChangeAspect="1"/>
          </p:cNvPicPr>
          <p:nvPr>
            <p:ph type="pic" sz="quarter" idx="11"/>
            <p:custDataLst>
              <p:tags r:id="rId2"/>
            </p:custDataLst>
          </p:nvPr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" r="10"/>
          <a:stretch>
            <a:fillRect/>
          </a:stretch>
        </p:blipFill>
        <p:spPr/>
      </p:pic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223C3615-F77B-6741-8B4A-D8057D9A9B7F}"/>
              </a:ext>
            </a:extLst>
          </p:cNvPr>
          <p:cNvPicPr>
            <a:picLocks noGrp="1" noChangeAspect="1"/>
          </p:cNvPicPr>
          <p:nvPr>
            <p:ph type="pic" sz="quarter" idx="12"/>
            <p:custDataLst>
              <p:tags r:id="rId3"/>
            </p:custDataLst>
          </p:nvPr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" b="24"/>
          <a:stretch>
            <a:fillRect/>
          </a:stretch>
        </p:blipFill>
        <p:spPr/>
      </p:pic>
      <p:pic>
        <p:nvPicPr>
          <p:cNvPr id="61" name="Espace réservé pour une image  60">
            <a:extLst>
              <a:ext uri="{FF2B5EF4-FFF2-40B4-BE49-F238E27FC236}">
                <a16:creationId xmlns:a16="http://schemas.microsoft.com/office/drawing/2014/main" id="{637C4473-12E9-E547-8F1C-FAA9294C1925}"/>
              </a:ext>
            </a:extLst>
          </p:cNvPr>
          <p:cNvPicPr>
            <a:picLocks noGrp="1" noChangeAspect="1"/>
          </p:cNvPicPr>
          <p:nvPr>
            <p:ph type="pic" sz="quarter" idx="13"/>
            <p:custDataLst>
              <p:tags r:id="rId4"/>
            </p:custDataLst>
          </p:nvPr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8" b="338"/>
          <a:stretch/>
        </p:blipFill>
        <p:spPr>
          <a:xfrm>
            <a:off x="2960636" y="0"/>
            <a:ext cx="3246132" cy="2496235"/>
          </a:xfrm>
        </p:spPr>
      </p:pic>
    </p:spTree>
    <p:extLst>
      <p:ext uri="{BB962C8B-B14F-4D97-AF65-F5344CB8AC3E}">
        <p14:creationId xmlns:p14="http://schemas.microsoft.com/office/powerpoint/2010/main" val="2163750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8000" y="446461"/>
            <a:ext cx="6120231" cy="641201"/>
          </a:xfrm>
        </p:spPr>
        <p:txBody>
          <a:bodyPr/>
          <a:lstStyle/>
          <a:p>
            <a:r>
              <a:rPr lang="fr-CA" dirty="0"/>
              <a:t>O</a:t>
            </a:r>
            <a:r>
              <a:rPr lang="fr-CA" cap="none" dirty="0"/>
              <a:t>bjectifs de la présentation</a:t>
            </a:r>
            <a:br>
              <a:rPr lang="fr-CA" dirty="0"/>
            </a:b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48000" y="771550"/>
            <a:ext cx="6120230" cy="213969"/>
          </a:xfrm>
        </p:spPr>
        <p:txBody>
          <a:bodyPr/>
          <a:lstStyle/>
          <a:p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  <p:custDataLst>
              <p:tags r:id="rId3"/>
            </p:custDataLst>
          </p:nvPr>
        </p:nvSpPr>
        <p:spPr>
          <a:xfrm>
            <a:off x="648000" y="1491630"/>
            <a:ext cx="6120230" cy="2952328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Amorcer une réflexion sur les défis actuels et à venir de relève syndicale et de mixité dans notre C. A.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Identifier des pistes d’action sur lesquelles nous pouvons intervenir</a:t>
            </a:r>
          </a:p>
          <a:p>
            <a:pPr marL="171450" indent="-171450">
              <a:buFontTx/>
              <a:buChar char="-"/>
            </a:pPr>
            <a:endParaRPr lang="fr-CA" dirty="0"/>
          </a:p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  <p:custDataLst>
              <p:tags r:id="rId4"/>
            </p:custDataLst>
          </p:nvPr>
        </p:nvSpPr>
        <p:spPr/>
        <p:txBody>
          <a:bodyPr/>
          <a:lstStyle/>
          <a:p>
            <a:fld id="{43C0B370-B43C-458D-B5A3-A570CC57BA1B}" type="slidenum">
              <a:rPr lang="fr-CA" smtClean="0"/>
              <a:pPr/>
              <a:t>2</a:t>
            </a:fld>
            <a:endParaRPr lang="fr-CA" dirty="0"/>
          </a:p>
        </p:txBody>
      </p:sp>
      <p:pic>
        <p:nvPicPr>
          <p:cNvPr id="6" name="Espace réservé pour une image  13">
            <a:extLst>
              <a:ext uri="{FF2B5EF4-FFF2-40B4-BE49-F238E27FC236}">
                <a16:creationId xmlns:a16="http://schemas.microsoft.com/office/drawing/2014/main" id="{E8111D63-43E7-4F77-8AD6-33F392BD3E1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1" t="-4335" r="27753" b="21375"/>
          <a:stretch/>
        </p:blipFill>
        <p:spPr>
          <a:xfrm>
            <a:off x="6455459" y="2427734"/>
            <a:ext cx="2710501" cy="2723474"/>
          </a:xfrm>
          <a:custGeom>
            <a:avLst/>
            <a:gdLst>
              <a:gd name="connsiteX0" fmla="*/ 0 w 4309045"/>
              <a:gd name="connsiteY0" fmla="*/ 2154523 h 4309045"/>
              <a:gd name="connsiteX1" fmla="*/ 2154523 w 4309045"/>
              <a:gd name="connsiteY1" fmla="*/ 0 h 4309045"/>
              <a:gd name="connsiteX2" fmla="*/ 4309045 w 4309045"/>
              <a:gd name="connsiteY2" fmla="*/ 2154523 h 4309045"/>
              <a:gd name="connsiteX3" fmla="*/ 2154523 w 4309045"/>
              <a:gd name="connsiteY3" fmla="*/ 4309045 h 4309045"/>
              <a:gd name="connsiteX4" fmla="*/ 0 w 4309045"/>
              <a:gd name="connsiteY4" fmla="*/ 2154523 h 4309045"/>
              <a:gd name="connsiteX0" fmla="*/ 0 w 3498441"/>
              <a:gd name="connsiteY0" fmla="*/ 2154523 h 4309045"/>
              <a:gd name="connsiteX1" fmla="*/ 2154523 w 3498441"/>
              <a:gd name="connsiteY1" fmla="*/ 0 h 4309045"/>
              <a:gd name="connsiteX2" fmla="*/ 3498441 w 3498441"/>
              <a:gd name="connsiteY2" fmla="*/ 1343920 h 4309045"/>
              <a:gd name="connsiteX3" fmla="*/ 2154523 w 3498441"/>
              <a:gd name="connsiteY3" fmla="*/ 4309045 h 4309045"/>
              <a:gd name="connsiteX4" fmla="*/ 0 w 3498441"/>
              <a:gd name="connsiteY4" fmla="*/ 2154523 h 4309045"/>
              <a:gd name="connsiteX0" fmla="*/ 0 w 3498938"/>
              <a:gd name="connsiteY0" fmla="*/ 2154523 h 2163912"/>
              <a:gd name="connsiteX1" fmla="*/ 2154523 w 3498938"/>
              <a:gd name="connsiteY1" fmla="*/ 0 h 2163912"/>
              <a:gd name="connsiteX2" fmla="*/ 3498441 w 3498938"/>
              <a:gd name="connsiteY2" fmla="*/ 1343920 h 2163912"/>
              <a:gd name="connsiteX3" fmla="*/ 3498938 w 3498938"/>
              <a:gd name="connsiteY3" fmla="*/ 2163912 h 2163912"/>
              <a:gd name="connsiteX4" fmla="*/ 0 w 3498938"/>
              <a:gd name="connsiteY4" fmla="*/ 2154523 h 2163912"/>
              <a:gd name="connsiteX0" fmla="*/ 0 w 3498938"/>
              <a:gd name="connsiteY0" fmla="*/ 2602982 h 2612371"/>
              <a:gd name="connsiteX1" fmla="*/ 2154523 w 3498938"/>
              <a:gd name="connsiteY1" fmla="*/ 448459 h 2612371"/>
              <a:gd name="connsiteX2" fmla="*/ 3489111 w 3498938"/>
              <a:gd name="connsiteY2" fmla="*/ 98873 h 2612371"/>
              <a:gd name="connsiteX3" fmla="*/ 3498938 w 3498938"/>
              <a:gd name="connsiteY3" fmla="*/ 2612371 h 2612371"/>
              <a:gd name="connsiteX4" fmla="*/ 0 w 3498938"/>
              <a:gd name="connsiteY4" fmla="*/ 2602982 h 2612371"/>
              <a:gd name="connsiteX0" fmla="*/ 0 w 3498938"/>
              <a:gd name="connsiteY0" fmla="*/ 2504110 h 2513499"/>
              <a:gd name="connsiteX1" fmla="*/ 2154523 w 3498938"/>
              <a:gd name="connsiteY1" fmla="*/ 349587 h 2513499"/>
              <a:gd name="connsiteX2" fmla="*/ 3489111 w 3498938"/>
              <a:gd name="connsiteY2" fmla="*/ 1 h 2513499"/>
              <a:gd name="connsiteX3" fmla="*/ 3498938 w 3498938"/>
              <a:gd name="connsiteY3" fmla="*/ 2513499 h 2513499"/>
              <a:gd name="connsiteX4" fmla="*/ 0 w 3498938"/>
              <a:gd name="connsiteY4" fmla="*/ 2504110 h 2513499"/>
              <a:gd name="connsiteX0" fmla="*/ 0 w 3498938"/>
              <a:gd name="connsiteY0" fmla="*/ 2504151 h 2513540"/>
              <a:gd name="connsiteX1" fmla="*/ 2154523 w 3498938"/>
              <a:gd name="connsiteY1" fmla="*/ 349628 h 2513540"/>
              <a:gd name="connsiteX2" fmla="*/ 3489111 w 3498938"/>
              <a:gd name="connsiteY2" fmla="*/ 42 h 2513540"/>
              <a:gd name="connsiteX3" fmla="*/ 3498938 w 3498938"/>
              <a:gd name="connsiteY3" fmla="*/ 2513540 h 2513540"/>
              <a:gd name="connsiteX4" fmla="*/ 0 w 3498938"/>
              <a:gd name="connsiteY4" fmla="*/ 2504151 h 2513540"/>
              <a:gd name="connsiteX0" fmla="*/ 0 w 3498938"/>
              <a:gd name="connsiteY0" fmla="*/ 2504151 h 2513540"/>
              <a:gd name="connsiteX1" fmla="*/ 3489111 w 3498938"/>
              <a:gd name="connsiteY1" fmla="*/ 42 h 2513540"/>
              <a:gd name="connsiteX2" fmla="*/ 3498938 w 3498938"/>
              <a:gd name="connsiteY2" fmla="*/ 2513540 h 2513540"/>
              <a:gd name="connsiteX3" fmla="*/ 0 w 3498938"/>
              <a:gd name="connsiteY3" fmla="*/ 2504151 h 2513540"/>
              <a:gd name="connsiteX0" fmla="*/ 0 w 3498938"/>
              <a:gd name="connsiteY0" fmla="*/ 2494821 h 2504210"/>
              <a:gd name="connsiteX1" fmla="*/ 3498442 w 3498938"/>
              <a:gd name="connsiteY1" fmla="*/ 43 h 2504210"/>
              <a:gd name="connsiteX2" fmla="*/ 3498938 w 3498938"/>
              <a:gd name="connsiteY2" fmla="*/ 2504210 h 2504210"/>
              <a:gd name="connsiteX3" fmla="*/ 0 w 3498938"/>
              <a:gd name="connsiteY3" fmla="*/ 2494821 h 2504210"/>
              <a:gd name="connsiteX0" fmla="*/ 0 w 3498938"/>
              <a:gd name="connsiteY0" fmla="*/ 2756072 h 2765461"/>
              <a:gd name="connsiteX1" fmla="*/ 3493777 w 3498938"/>
              <a:gd name="connsiteY1" fmla="*/ 37 h 2765461"/>
              <a:gd name="connsiteX2" fmla="*/ 3498938 w 3498938"/>
              <a:gd name="connsiteY2" fmla="*/ 2765461 h 2765461"/>
              <a:gd name="connsiteX3" fmla="*/ 0 w 3498938"/>
              <a:gd name="connsiteY3" fmla="*/ 2756072 h 2765461"/>
              <a:gd name="connsiteX0" fmla="*/ 0 w 2710501"/>
              <a:gd name="connsiteY0" fmla="*/ 2760737 h 2765461"/>
              <a:gd name="connsiteX1" fmla="*/ 2705340 w 2710501"/>
              <a:gd name="connsiteY1" fmla="*/ 37 h 2765461"/>
              <a:gd name="connsiteX2" fmla="*/ 2710501 w 2710501"/>
              <a:gd name="connsiteY2" fmla="*/ 2765461 h 2765461"/>
              <a:gd name="connsiteX3" fmla="*/ 0 w 2710501"/>
              <a:gd name="connsiteY3" fmla="*/ 2760737 h 2765461"/>
              <a:gd name="connsiteX0" fmla="*/ 0 w 2710501"/>
              <a:gd name="connsiteY0" fmla="*/ 2723416 h 2728140"/>
              <a:gd name="connsiteX1" fmla="*/ 2700674 w 2710501"/>
              <a:gd name="connsiteY1" fmla="*/ 39 h 2728140"/>
              <a:gd name="connsiteX2" fmla="*/ 2710501 w 2710501"/>
              <a:gd name="connsiteY2" fmla="*/ 2728140 h 2728140"/>
              <a:gd name="connsiteX3" fmla="*/ 0 w 2710501"/>
              <a:gd name="connsiteY3" fmla="*/ 2723416 h 2728140"/>
              <a:gd name="connsiteX0" fmla="*/ 0 w 2710501"/>
              <a:gd name="connsiteY0" fmla="*/ 2718750 h 2723474"/>
              <a:gd name="connsiteX1" fmla="*/ 2700674 w 2710501"/>
              <a:gd name="connsiteY1" fmla="*/ 39 h 2723474"/>
              <a:gd name="connsiteX2" fmla="*/ 2710501 w 2710501"/>
              <a:gd name="connsiteY2" fmla="*/ 2723474 h 2723474"/>
              <a:gd name="connsiteX3" fmla="*/ 0 w 2710501"/>
              <a:gd name="connsiteY3" fmla="*/ 2718750 h 272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0501" h="2723474">
                <a:moveTo>
                  <a:pt x="0" y="2718750"/>
                </a:moveTo>
                <a:lnTo>
                  <a:pt x="2700674" y="39"/>
                </a:lnTo>
                <a:cubicBezTo>
                  <a:pt x="2691510" y="-11214"/>
                  <a:pt x="2710335" y="2450143"/>
                  <a:pt x="2710501" y="2723474"/>
                </a:cubicBezTo>
                <a:lnTo>
                  <a:pt x="0" y="27187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/>
        </p:spPr>
      </p:pic>
      <p:pic>
        <p:nvPicPr>
          <p:cNvPr id="1028" name="Picture 4" descr="Cibler, Icône, Entreprise, Symbole">
            <a:extLst>
              <a:ext uri="{FF2B5EF4-FFF2-40B4-BE49-F238E27FC236}">
                <a16:creationId xmlns:a16="http://schemas.microsoft.com/office/drawing/2014/main" id="{CA105541-9071-7602-E905-77865562F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400" y="2427734"/>
            <a:ext cx="2631600" cy="263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68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8000" y="446461"/>
            <a:ext cx="6120231" cy="641201"/>
          </a:xfrm>
        </p:spPr>
        <p:txBody>
          <a:bodyPr/>
          <a:lstStyle/>
          <a:p>
            <a:r>
              <a:rPr lang="fr-CA" cap="none" dirty="0"/>
              <a:t>Quelques faits</a:t>
            </a:r>
            <a:br>
              <a:rPr lang="fr-CA" dirty="0"/>
            </a:br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648000" y="1177394"/>
            <a:ext cx="7637584" cy="305414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Saviez-vous que</a:t>
            </a:r>
            <a:r>
              <a:rPr lang="en-US" sz="1400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Plusieurs postes sont à pourvoir actuellement ou le seront dans l’avenir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L’âge moyen des producteurs et des administrateurs est à la hausse</a:t>
            </a:r>
            <a:endParaRPr lang="fr-CA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dirty="0"/>
          </a:p>
          <a:p>
            <a:endParaRPr lang="fr-CA" sz="1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  <p:custDataLst>
              <p:tags r:id="rId3"/>
            </p:custDataLst>
          </p:nvPr>
        </p:nvSpPr>
        <p:spPr/>
        <p:txBody>
          <a:bodyPr/>
          <a:lstStyle/>
          <a:p>
            <a:fld id="{43C0B370-B43C-458D-B5A3-A570CC57BA1B}" type="slidenum">
              <a:rPr lang="fr-CA" smtClean="0"/>
              <a:pPr/>
              <a:t>3</a:t>
            </a:fld>
            <a:endParaRPr lang="fr-CA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E84E5B0-ABDD-4802-AF97-3CA66C454ACD}"/>
              </a:ext>
            </a:extLst>
          </p:cNvPr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E8DA8E9F-5D0F-46DD-9F61-881C37A82A7B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800400" y="1453995"/>
            <a:ext cx="7637584" cy="2723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Police système"/>
              <a:buNone/>
              <a:defRPr lang="fr-FR" sz="1200" b="0" i="0" kern="1200" baseline="0" dirty="0" smtClean="0">
                <a:solidFill>
                  <a:srgbClr val="333333"/>
                </a:solidFill>
                <a:latin typeface="Gotham Book Regular" pitchFamily="2" charset="77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Police système"/>
              <a:buChar char="–"/>
              <a:defRPr sz="1400" kern="1200" baseline="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9750" indent="-180975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 baseline="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19138" indent="-179388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60000"/>
              <a:buFont typeface="Lucida Grande" panose="020B0600040502020204" pitchFamily="34" charset="0"/>
              <a:buChar char="○"/>
              <a:defRPr sz="1400" kern="1200" baseline="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  <a:p>
            <a:endParaRPr lang="fr-CA" dirty="0"/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01D65660-B00A-4229-B521-F9A5AC553C5F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755576" y="4820642"/>
            <a:ext cx="5792533" cy="377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Police système"/>
              <a:buNone/>
              <a:defRPr lang="fr-FR" sz="1200" b="0" i="0" kern="1200" baseline="0" dirty="0" smtClean="0">
                <a:solidFill>
                  <a:srgbClr val="333333"/>
                </a:solidFill>
                <a:latin typeface="Gotham Book Regular" pitchFamily="2" charset="77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Police système"/>
              <a:buChar char="–"/>
              <a:defRPr sz="1400" kern="1200" baseline="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9750" indent="-180975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 baseline="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19138" indent="-179388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60000"/>
              <a:buFont typeface="Lucida Grande" panose="020B0600040502020204" pitchFamily="34" charset="0"/>
              <a:buChar char="○"/>
              <a:defRPr sz="1400" kern="1200" baseline="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A" sz="900" dirty="0">
                <a:latin typeface="Arial" panose="020B0604020202020204" pitchFamily="34" charset="0"/>
                <a:cs typeface="Arial" panose="020B0604020202020204" pitchFamily="34" charset="0"/>
              </a:rPr>
              <a:t>. Selon les données compilées par la DAPS et les Agricultrices du Québec (AQ ) (mars 2022</a:t>
            </a:r>
            <a:r>
              <a:rPr lang="fr-CA" sz="105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fr-CA" dirty="0"/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48A9B052-037F-4E5A-BCE7-998A14116080}"/>
              </a:ext>
            </a:extLst>
          </p:cNvPr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101802998"/>
              </p:ext>
            </p:extLst>
          </p:nvPr>
        </p:nvGraphicFramePr>
        <p:xfrm>
          <a:off x="755576" y="2330634"/>
          <a:ext cx="2713512" cy="22303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8652">
                  <a:extLst>
                    <a:ext uri="{9D8B030D-6E8A-4147-A177-3AD203B41FA5}">
                      <a16:colId xmlns:a16="http://schemas.microsoft.com/office/drawing/2014/main" val="3629703450"/>
                    </a:ext>
                  </a:extLst>
                </a:gridCol>
                <a:gridCol w="1134860">
                  <a:extLst>
                    <a:ext uri="{9D8B030D-6E8A-4147-A177-3AD203B41FA5}">
                      <a16:colId xmlns:a16="http://schemas.microsoft.com/office/drawing/2014/main" val="3911412268"/>
                    </a:ext>
                  </a:extLst>
                </a:gridCol>
              </a:tblGrid>
              <a:tr h="2865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Tranches d’âge </a:t>
                      </a:r>
                      <a:endParaRPr lang="fr-CA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fr-CA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0077553"/>
                  </a:ext>
                </a:extLst>
              </a:tr>
              <a:tr h="277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à 29 ans</a:t>
                      </a:r>
                      <a:endParaRPr lang="fr-CA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kern="1200" baseline="0" dirty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6.6 %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1791325"/>
                  </a:ext>
                </a:extLst>
              </a:tr>
              <a:tr h="277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à 39 ans</a:t>
                      </a:r>
                      <a:endParaRPr lang="fr-CA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kern="1200" baseline="0" dirty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25 %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8611409"/>
                  </a:ext>
                </a:extLst>
              </a:tr>
              <a:tr h="277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à 49 ans</a:t>
                      </a:r>
                      <a:endParaRPr lang="fr-CA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kern="1200" baseline="0" dirty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23.3 %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9421524"/>
                  </a:ext>
                </a:extLst>
              </a:tr>
              <a:tr h="277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à 59 ans</a:t>
                      </a:r>
                      <a:endParaRPr lang="fr-CA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kern="1200" baseline="0" dirty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19.1 %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9711536"/>
                  </a:ext>
                </a:extLst>
              </a:tr>
              <a:tr h="277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à 64 ans</a:t>
                      </a:r>
                      <a:endParaRPr lang="fr-CA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kern="1200" baseline="0" dirty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10.9 %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208052"/>
                  </a:ext>
                </a:extLst>
              </a:tr>
              <a:tr h="277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à 69 ans</a:t>
                      </a:r>
                      <a:endParaRPr lang="fr-CA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kern="1200" baseline="0" dirty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7.9 %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2703772"/>
                  </a:ext>
                </a:extLst>
              </a:tr>
              <a:tr h="277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ans et plus</a:t>
                      </a:r>
                      <a:endParaRPr lang="fr-CA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kern="1200" baseline="0" dirty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7.3 %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0181339"/>
                  </a:ext>
                </a:extLst>
              </a:tr>
            </a:tbl>
          </a:graphicData>
        </a:graphic>
      </p:graphicFrame>
      <p:pic>
        <p:nvPicPr>
          <p:cNvPr id="16" name="Image 15">
            <a:extLst>
              <a:ext uri="{FF2B5EF4-FFF2-40B4-BE49-F238E27FC236}">
                <a16:creationId xmlns:a16="http://schemas.microsoft.com/office/drawing/2014/main" id="{5E8F3466-FD69-4900-86F2-34313414CB7E}"/>
              </a:ext>
            </a:extLst>
          </p:cNvPr>
          <p:cNvPicPr/>
          <p:nvPr>
            <p:custDataLst>
              <p:tags r:id="rId8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/>
          <a:stretch/>
        </p:blipFill>
        <p:spPr bwMode="auto">
          <a:xfrm>
            <a:off x="3491880" y="2774402"/>
            <a:ext cx="5567336" cy="17865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543A443-A327-4256-8DDE-C029D0707427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927665" y="2490661"/>
            <a:ext cx="28456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1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Années d’implication au sein de l’Union</a:t>
            </a:r>
          </a:p>
        </p:txBody>
      </p:sp>
    </p:spTree>
    <p:extLst>
      <p:ext uri="{BB962C8B-B14F-4D97-AF65-F5344CB8AC3E}">
        <p14:creationId xmlns:p14="http://schemas.microsoft.com/office/powerpoint/2010/main" val="104498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8000" y="446461"/>
            <a:ext cx="6120231" cy="641201"/>
          </a:xfrm>
        </p:spPr>
        <p:txBody>
          <a:bodyPr/>
          <a:lstStyle/>
          <a:p>
            <a:r>
              <a:rPr lang="fr-CA" cap="none" dirty="0"/>
              <a:t>Quelques faits</a:t>
            </a:r>
            <a:br>
              <a:rPr lang="fr-CA" dirty="0"/>
            </a:br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648000" y="1177394"/>
            <a:ext cx="7637584" cy="305414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Saviez-vous que</a:t>
            </a:r>
            <a:r>
              <a:rPr lang="en-US" sz="1400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La proportion des femmes est plus faible que celle des hommes</a:t>
            </a:r>
            <a:endParaRPr lang="fr-CA" dirty="0"/>
          </a:p>
          <a:p>
            <a:endParaRPr lang="fr-CA" sz="1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  <p:custDataLst>
              <p:tags r:id="rId3"/>
            </p:custDataLst>
          </p:nvPr>
        </p:nvSpPr>
        <p:spPr/>
        <p:txBody>
          <a:bodyPr/>
          <a:lstStyle/>
          <a:p>
            <a:fld id="{43C0B370-B43C-458D-B5A3-A570CC57BA1B}" type="slidenum">
              <a:rPr lang="fr-CA" smtClean="0"/>
              <a:pPr/>
              <a:t>4</a:t>
            </a:fld>
            <a:endParaRPr lang="fr-CA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E84E5B0-ABDD-4802-AF97-3CA66C454ACD}"/>
              </a:ext>
            </a:extLst>
          </p:cNvPr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E8DA8E9F-5D0F-46DD-9F61-881C37A82A7B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800400" y="1453995"/>
            <a:ext cx="7637584" cy="2723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Police système"/>
              <a:buNone/>
              <a:defRPr lang="fr-FR" sz="1200" b="0" i="0" kern="1200" baseline="0" dirty="0" smtClean="0">
                <a:solidFill>
                  <a:srgbClr val="333333"/>
                </a:solidFill>
                <a:latin typeface="Gotham Book Regular" pitchFamily="2" charset="77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Police système"/>
              <a:buChar char="–"/>
              <a:defRPr sz="1400" kern="1200" baseline="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9750" indent="-180975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 baseline="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19138" indent="-179388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60000"/>
              <a:buFont typeface="Lucida Grande" panose="020B0600040502020204" pitchFamily="34" charset="0"/>
              <a:buChar char="○"/>
              <a:defRPr sz="1400" kern="1200" baseline="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  <a:p>
            <a:endParaRPr lang="fr-CA" dirty="0"/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01D65660-B00A-4229-B521-F9A5AC553C5F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755576" y="4820642"/>
            <a:ext cx="5792533" cy="377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Police système"/>
              <a:buNone/>
              <a:defRPr lang="fr-FR" sz="1200" b="0" i="0" kern="1200" baseline="0" dirty="0" smtClean="0">
                <a:solidFill>
                  <a:srgbClr val="333333"/>
                </a:solidFill>
                <a:latin typeface="Gotham Book Regular" pitchFamily="2" charset="77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Police système"/>
              <a:buChar char="–"/>
              <a:defRPr sz="1400" kern="1200" baseline="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9750" indent="-180975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 baseline="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19138" indent="-179388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60000"/>
              <a:buFont typeface="Lucida Grande" panose="020B0600040502020204" pitchFamily="34" charset="0"/>
              <a:buChar char="○"/>
              <a:defRPr sz="1400" kern="1200" baseline="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A" sz="900" dirty="0">
                <a:latin typeface="Arial" panose="020B0604020202020204" pitchFamily="34" charset="0"/>
                <a:cs typeface="Arial" panose="020B0604020202020204" pitchFamily="34" charset="0"/>
              </a:rPr>
              <a:t>. Selon les données compilées par la DAPS et les AQ (mars 2022</a:t>
            </a:r>
            <a:r>
              <a:rPr lang="fr-CA" sz="105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fr-C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A76F47-E2B3-4243-AE8D-2496C2E544A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55576" y="4217449"/>
            <a:ext cx="6408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fr-CA" sz="14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titre de comparaison, le nombre de femmes propriétaires ou copropriétaires de ferme est de </a:t>
            </a:r>
            <a:r>
              <a:rPr lang="fr-CA" sz="14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27 % </a:t>
            </a:r>
            <a:r>
              <a:rPr lang="fr-CA" sz="14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(23 % sont mandataires</a:t>
            </a:r>
            <a:r>
              <a:rPr lang="fr-CA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graphicFrame>
        <p:nvGraphicFramePr>
          <p:cNvPr id="15" name="Graphique 14">
            <a:extLst>
              <a:ext uri="{FF2B5EF4-FFF2-40B4-BE49-F238E27FC236}">
                <a16:creationId xmlns:a16="http://schemas.microsoft.com/office/drawing/2014/main" id="{74C5E500-C507-45FB-8D3C-504A200D09C3}"/>
              </a:ext>
            </a:extLst>
          </p:cNvPr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72728164"/>
              </p:ext>
            </p:extLst>
          </p:nvPr>
        </p:nvGraphicFramePr>
        <p:xfrm>
          <a:off x="571032" y="1859463"/>
          <a:ext cx="2448272" cy="2357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7" name="Graphique 16">
            <a:extLst>
              <a:ext uri="{FF2B5EF4-FFF2-40B4-BE49-F238E27FC236}">
                <a16:creationId xmlns:a16="http://schemas.microsoft.com/office/drawing/2014/main" id="{C10D81D2-D307-4EE7-8FB2-6BA01BC13320}"/>
              </a:ext>
            </a:extLst>
          </p:cNvPr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904115438"/>
              </p:ext>
            </p:extLst>
          </p:nvPr>
        </p:nvGraphicFramePr>
        <p:xfrm>
          <a:off x="3347864" y="1859462"/>
          <a:ext cx="2448272" cy="2357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8" name="Graphique 17">
            <a:extLst>
              <a:ext uri="{FF2B5EF4-FFF2-40B4-BE49-F238E27FC236}">
                <a16:creationId xmlns:a16="http://schemas.microsoft.com/office/drawing/2014/main" id="{EC099A63-8F0E-4A52-8546-16AB11F034ED}"/>
              </a:ext>
            </a:extLst>
          </p:cNvPr>
          <p:cNvGraphicFramePr/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015674627"/>
              </p:ext>
            </p:extLst>
          </p:nvPr>
        </p:nvGraphicFramePr>
        <p:xfrm>
          <a:off x="6204976" y="1875470"/>
          <a:ext cx="2448272" cy="2357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</p:spTree>
    <p:extLst>
      <p:ext uri="{BB962C8B-B14F-4D97-AF65-F5344CB8AC3E}">
        <p14:creationId xmlns:p14="http://schemas.microsoft.com/office/powerpoint/2010/main" val="29203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8000" y="446461"/>
            <a:ext cx="6120231" cy="641201"/>
          </a:xfrm>
        </p:spPr>
        <p:txBody>
          <a:bodyPr/>
          <a:lstStyle/>
          <a:p>
            <a:r>
              <a:rPr lang="fr-CA" cap="none" dirty="0"/>
              <a:t>Quelques faits</a:t>
            </a:r>
            <a:br>
              <a:rPr lang="fr-CA" dirty="0"/>
            </a:b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48000" y="771550"/>
            <a:ext cx="6120230" cy="213969"/>
          </a:xfrm>
        </p:spPr>
        <p:txBody>
          <a:bodyPr/>
          <a:lstStyle/>
          <a:p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  <p:custDataLst>
              <p:tags r:id="rId3"/>
            </p:custDataLst>
          </p:nvPr>
        </p:nvSpPr>
        <p:spPr>
          <a:xfrm>
            <a:off x="637208" y="1226014"/>
            <a:ext cx="6167040" cy="295232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Saviez-vous que…</a:t>
            </a:r>
          </a:p>
          <a:p>
            <a:pPr marL="357188" lvl="1" indent="-357188">
              <a:buFont typeface="Arial" panose="020B0604020202020204" pitchFamily="34" charset="0"/>
              <a:buChar char="•"/>
            </a:pP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En général, il faut trois femmes et/ou trois jeunes pour avoir une influence positive sur la dynamique d’un groupe</a:t>
            </a:r>
          </a:p>
          <a:p>
            <a:pPr marL="357188" lvl="1" indent="-357188">
              <a:buFont typeface="Arial" panose="020B0604020202020204" pitchFamily="34" charset="0"/>
              <a:buChar char="•"/>
            </a:pP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La mixité et la parité ce n’est pas la même chose</a:t>
            </a:r>
            <a:r>
              <a:rPr lang="fr-CA" dirty="0"/>
              <a:t>…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  <p:custDataLst>
              <p:tags r:id="rId4"/>
            </p:custDataLst>
          </p:nvPr>
        </p:nvSpPr>
        <p:spPr/>
        <p:txBody>
          <a:bodyPr/>
          <a:lstStyle/>
          <a:p>
            <a:fld id="{43C0B370-B43C-458D-B5A3-A570CC57BA1B}" type="slidenum">
              <a:rPr lang="fr-CA" smtClean="0"/>
              <a:pPr/>
              <a:t>5</a:t>
            </a:fld>
            <a:endParaRPr lang="fr-CA" dirty="0"/>
          </a:p>
        </p:txBody>
      </p:sp>
      <p:pic>
        <p:nvPicPr>
          <p:cNvPr id="8" name="Espace réservé pour une image  13">
            <a:extLst>
              <a:ext uri="{FF2B5EF4-FFF2-40B4-BE49-F238E27FC236}">
                <a16:creationId xmlns:a16="http://schemas.microsoft.com/office/drawing/2014/main" id="{2BCEE62C-F568-4DE0-97C5-20C188AC1A6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1" t="-4335" r="27753" b="21375"/>
          <a:stretch/>
        </p:blipFill>
        <p:spPr>
          <a:xfrm>
            <a:off x="6440533" y="2429414"/>
            <a:ext cx="2710501" cy="2723474"/>
          </a:xfrm>
          <a:custGeom>
            <a:avLst/>
            <a:gdLst>
              <a:gd name="connsiteX0" fmla="*/ 0 w 4309045"/>
              <a:gd name="connsiteY0" fmla="*/ 2154523 h 4309045"/>
              <a:gd name="connsiteX1" fmla="*/ 2154523 w 4309045"/>
              <a:gd name="connsiteY1" fmla="*/ 0 h 4309045"/>
              <a:gd name="connsiteX2" fmla="*/ 4309045 w 4309045"/>
              <a:gd name="connsiteY2" fmla="*/ 2154523 h 4309045"/>
              <a:gd name="connsiteX3" fmla="*/ 2154523 w 4309045"/>
              <a:gd name="connsiteY3" fmla="*/ 4309045 h 4309045"/>
              <a:gd name="connsiteX4" fmla="*/ 0 w 4309045"/>
              <a:gd name="connsiteY4" fmla="*/ 2154523 h 4309045"/>
              <a:gd name="connsiteX0" fmla="*/ 0 w 3498441"/>
              <a:gd name="connsiteY0" fmla="*/ 2154523 h 4309045"/>
              <a:gd name="connsiteX1" fmla="*/ 2154523 w 3498441"/>
              <a:gd name="connsiteY1" fmla="*/ 0 h 4309045"/>
              <a:gd name="connsiteX2" fmla="*/ 3498441 w 3498441"/>
              <a:gd name="connsiteY2" fmla="*/ 1343920 h 4309045"/>
              <a:gd name="connsiteX3" fmla="*/ 2154523 w 3498441"/>
              <a:gd name="connsiteY3" fmla="*/ 4309045 h 4309045"/>
              <a:gd name="connsiteX4" fmla="*/ 0 w 3498441"/>
              <a:gd name="connsiteY4" fmla="*/ 2154523 h 4309045"/>
              <a:gd name="connsiteX0" fmla="*/ 0 w 3498938"/>
              <a:gd name="connsiteY0" fmla="*/ 2154523 h 2163912"/>
              <a:gd name="connsiteX1" fmla="*/ 2154523 w 3498938"/>
              <a:gd name="connsiteY1" fmla="*/ 0 h 2163912"/>
              <a:gd name="connsiteX2" fmla="*/ 3498441 w 3498938"/>
              <a:gd name="connsiteY2" fmla="*/ 1343920 h 2163912"/>
              <a:gd name="connsiteX3" fmla="*/ 3498938 w 3498938"/>
              <a:gd name="connsiteY3" fmla="*/ 2163912 h 2163912"/>
              <a:gd name="connsiteX4" fmla="*/ 0 w 3498938"/>
              <a:gd name="connsiteY4" fmla="*/ 2154523 h 2163912"/>
              <a:gd name="connsiteX0" fmla="*/ 0 w 3498938"/>
              <a:gd name="connsiteY0" fmla="*/ 2602982 h 2612371"/>
              <a:gd name="connsiteX1" fmla="*/ 2154523 w 3498938"/>
              <a:gd name="connsiteY1" fmla="*/ 448459 h 2612371"/>
              <a:gd name="connsiteX2" fmla="*/ 3489111 w 3498938"/>
              <a:gd name="connsiteY2" fmla="*/ 98873 h 2612371"/>
              <a:gd name="connsiteX3" fmla="*/ 3498938 w 3498938"/>
              <a:gd name="connsiteY3" fmla="*/ 2612371 h 2612371"/>
              <a:gd name="connsiteX4" fmla="*/ 0 w 3498938"/>
              <a:gd name="connsiteY4" fmla="*/ 2602982 h 2612371"/>
              <a:gd name="connsiteX0" fmla="*/ 0 w 3498938"/>
              <a:gd name="connsiteY0" fmla="*/ 2504110 h 2513499"/>
              <a:gd name="connsiteX1" fmla="*/ 2154523 w 3498938"/>
              <a:gd name="connsiteY1" fmla="*/ 349587 h 2513499"/>
              <a:gd name="connsiteX2" fmla="*/ 3489111 w 3498938"/>
              <a:gd name="connsiteY2" fmla="*/ 1 h 2513499"/>
              <a:gd name="connsiteX3" fmla="*/ 3498938 w 3498938"/>
              <a:gd name="connsiteY3" fmla="*/ 2513499 h 2513499"/>
              <a:gd name="connsiteX4" fmla="*/ 0 w 3498938"/>
              <a:gd name="connsiteY4" fmla="*/ 2504110 h 2513499"/>
              <a:gd name="connsiteX0" fmla="*/ 0 w 3498938"/>
              <a:gd name="connsiteY0" fmla="*/ 2504151 h 2513540"/>
              <a:gd name="connsiteX1" fmla="*/ 2154523 w 3498938"/>
              <a:gd name="connsiteY1" fmla="*/ 349628 h 2513540"/>
              <a:gd name="connsiteX2" fmla="*/ 3489111 w 3498938"/>
              <a:gd name="connsiteY2" fmla="*/ 42 h 2513540"/>
              <a:gd name="connsiteX3" fmla="*/ 3498938 w 3498938"/>
              <a:gd name="connsiteY3" fmla="*/ 2513540 h 2513540"/>
              <a:gd name="connsiteX4" fmla="*/ 0 w 3498938"/>
              <a:gd name="connsiteY4" fmla="*/ 2504151 h 2513540"/>
              <a:gd name="connsiteX0" fmla="*/ 0 w 3498938"/>
              <a:gd name="connsiteY0" fmla="*/ 2504151 h 2513540"/>
              <a:gd name="connsiteX1" fmla="*/ 3489111 w 3498938"/>
              <a:gd name="connsiteY1" fmla="*/ 42 h 2513540"/>
              <a:gd name="connsiteX2" fmla="*/ 3498938 w 3498938"/>
              <a:gd name="connsiteY2" fmla="*/ 2513540 h 2513540"/>
              <a:gd name="connsiteX3" fmla="*/ 0 w 3498938"/>
              <a:gd name="connsiteY3" fmla="*/ 2504151 h 2513540"/>
              <a:gd name="connsiteX0" fmla="*/ 0 w 3498938"/>
              <a:gd name="connsiteY0" fmla="*/ 2494821 h 2504210"/>
              <a:gd name="connsiteX1" fmla="*/ 3498442 w 3498938"/>
              <a:gd name="connsiteY1" fmla="*/ 43 h 2504210"/>
              <a:gd name="connsiteX2" fmla="*/ 3498938 w 3498938"/>
              <a:gd name="connsiteY2" fmla="*/ 2504210 h 2504210"/>
              <a:gd name="connsiteX3" fmla="*/ 0 w 3498938"/>
              <a:gd name="connsiteY3" fmla="*/ 2494821 h 2504210"/>
              <a:gd name="connsiteX0" fmla="*/ 0 w 3498938"/>
              <a:gd name="connsiteY0" fmla="*/ 2756072 h 2765461"/>
              <a:gd name="connsiteX1" fmla="*/ 3493777 w 3498938"/>
              <a:gd name="connsiteY1" fmla="*/ 37 h 2765461"/>
              <a:gd name="connsiteX2" fmla="*/ 3498938 w 3498938"/>
              <a:gd name="connsiteY2" fmla="*/ 2765461 h 2765461"/>
              <a:gd name="connsiteX3" fmla="*/ 0 w 3498938"/>
              <a:gd name="connsiteY3" fmla="*/ 2756072 h 2765461"/>
              <a:gd name="connsiteX0" fmla="*/ 0 w 2710501"/>
              <a:gd name="connsiteY0" fmla="*/ 2760737 h 2765461"/>
              <a:gd name="connsiteX1" fmla="*/ 2705340 w 2710501"/>
              <a:gd name="connsiteY1" fmla="*/ 37 h 2765461"/>
              <a:gd name="connsiteX2" fmla="*/ 2710501 w 2710501"/>
              <a:gd name="connsiteY2" fmla="*/ 2765461 h 2765461"/>
              <a:gd name="connsiteX3" fmla="*/ 0 w 2710501"/>
              <a:gd name="connsiteY3" fmla="*/ 2760737 h 2765461"/>
              <a:gd name="connsiteX0" fmla="*/ 0 w 2710501"/>
              <a:gd name="connsiteY0" fmla="*/ 2723416 h 2728140"/>
              <a:gd name="connsiteX1" fmla="*/ 2700674 w 2710501"/>
              <a:gd name="connsiteY1" fmla="*/ 39 h 2728140"/>
              <a:gd name="connsiteX2" fmla="*/ 2710501 w 2710501"/>
              <a:gd name="connsiteY2" fmla="*/ 2728140 h 2728140"/>
              <a:gd name="connsiteX3" fmla="*/ 0 w 2710501"/>
              <a:gd name="connsiteY3" fmla="*/ 2723416 h 2728140"/>
              <a:gd name="connsiteX0" fmla="*/ 0 w 2710501"/>
              <a:gd name="connsiteY0" fmla="*/ 2718750 h 2723474"/>
              <a:gd name="connsiteX1" fmla="*/ 2700674 w 2710501"/>
              <a:gd name="connsiteY1" fmla="*/ 39 h 2723474"/>
              <a:gd name="connsiteX2" fmla="*/ 2710501 w 2710501"/>
              <a:gd name="connsiteY2" fmla="*/ 2723474 h 2723474"/>
              <a:gd name="connsiteX3" fmla="*/ 0 w 2710501"/>
              <a:gd name="connsiteY3" fmla="*/ 2718750 h 272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0501" h="2723474">
                <a:moveTo>
                  <a:pt x="0" y="2718750"/>
                </a:moveTo>
                <a:lnTo>
                  <a:pt x="2700674" y="39"/>
                </a:lnTo>
                <a:cubicBezTo>
                  <a:pt x="2691510" y="-11214"/>
                  <a:pt x="2710335" y="2450143"/>
                  <a:pt x="2710501" y="2723474"/>
                </a:cubicBezTo>
                <a:lnTo>
                  <a:pt x="0" y="27187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/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116846C-4A40-46C6-AA38-39AA7B298CF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73198" y="2544380"/>
            <a:ext cx="5255242" cy="210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2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1115616" y="1838686"/>
            <a:ext cx="6984776" cy="1332911"/>
          </a:xfrm>
        </p:spPr>
        <p:txBody>
          <a:bodyPr/>
          <a:lstStyle/>
          <a:p>
            <a:r>
              <a:rPr lang="fr-CA" b="1" dirty="0"/>
              <a:t>Quelles sont vos observations concernant la composition de votre C. A?</a:t>
            </a:r>
          </a:p>
          <a:p>
            <a:pPr>
              <a:spcAft>
                <a:spcPts val="1200"/>
              </a:spcAft>
            </a:pPr>
            <a:r>
              <a:rPr lang="fr-CA" sz="1800" dirty="0"/>
              <a:t>(présence des femmes, jeunes, types d’entreprises, postes vacants, nombre d’années d’implication)</a:t>
            </a:r>
          </a:p>
        </p:txBody>
      </p:sp>
      <p:sp>
        <p:nvSpPr>
          <p:cNvPr id="3" name="Espace réservé du text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61928" y="987574"/>
            <a:ext cx="5220144" cy="427535"/>
          </a:xfrm>
          <a:prstGeom prst="rect">
            <a:avLst/>
          </a:prstGeom>
        </p:spPr>
        <p:txBody>
          <a:bodyPr vert="horz" wrap="square" lIns="72000" tIns="72000" rIns="72000" bIns="72000" rtlCol="0" anchor="ctr" anchorCtr="1">
            <a:spAutoFit/>
          </a:bodyPr>
          <a:lstStyle>
            <a:lvl1pPr marL="0" indent="0" algn="ctr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Police système"/>
              <a:buNone/>
              <a:defRPr sz="2000" b="0" i="0" kern="1200" baseline="0">
                <a:solidFill>
                  <a:schemeClr val="bg1"/>
                </a:solidFill>
                <a:latin typeface="Gotham Book Regular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Police système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Gotham Book Regular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Gotham Book Regular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60000"/>
              <a:buFont typeface="Lucida Grande" panose="020B0600040502020204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Gotham Book Regular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b="1" dirty="0"/>
              <a:t>ÉCHANGE </a:t>
            </a:r>
          </a:p>
        </p:txBody>
      </p:sp>
    </p:spTree>
    <p:extLst>
      <p:ext uri="{BB962C8B-B14F-4D97-AF65-F5344CB8AC3E}">
        <p14:creationId xmlns:p14="http://schemas.microsoft.com/office/powerpoint/2010/main" val="356272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8000" y="446461"/>
            <a:ext cx="6876328" cy="961802"/>
          </a:xfrm>
        </p:spPr>
        <p:txBody>
          <a:bodyPr/>
          <a:lstStyle/>
          <a:p>
            <a:r>
              <a:rPr lang="fr-CA" cap="none" dirty="0"/>
              <a:t>Pourquoi améliorer nos stratégies pour optimiser la relève syndicale et la mixité?</a:t>
            </a:r>
            <a:br>
              <a:rPr lang="fr-CA" dirty="0"/>
            </a:br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755576" y="1402017"/>
            <a:ext cx="6192688" cy="3672425"/>
          </a:xfrm>
        </p:spPr>
        <p:txBody>
          <a:bodyPr>
            <a:normAutofit/>
          </a:bodyPr>
          <a:lstStyle/>
          <a:p>
            <a:pPr marL="0" lvl="1" indent="0">
              <a:spcAft>
                <a:spcPts val="1200"/>
              </a:spcAft>
              <a:buNone/>
            </a:pPr>
            <a:r>
              <a:rPr lang="fr-CA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Objectifs</a:t>
            </a:r>
          </a:p>
          <a:p>
            <a:pPr marL="444500" lvl="1" indent="-357188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C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Pourvoir plus facilement les postes vacants (actuels ou à venir)</a:t>
            </a:r>
          </a:p>
          <a:p>
            <a:pPr marL="444500" lvl="1" indent="-357188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C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Joindre plus facilement les jeunes et les femmes ou des membres plus éloignés de l’organisation</a:t>
            </a:r>
          </a:p>
          <a:p>
            <a:pPr marL="444500" lvl="1" indent="-357188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C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Faciliter intégration rapide des nouveaux membres de C. A</a:t>
            </a:r>
          </a:p>
          <a:p>
            <a:pPr marL="444500" lvl="1" indent="-357188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C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Favoriser l’implication de tous et l’engagement à long terme</a:t>
            </a:r>
          </a:p>
          <a:p>
            <a:pPr marL="444500" lvl="1" indent="-357188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C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Renforcer la portée de l’action collective et le dynamisme du                     syndicat</a:t>
            </a:r>
          </a:p>
          <a:p>
            <a:pPr>
              <a:spcAft>
                <a:spcPts val="1200"/>
              </a:spcAft>
            </a:pPr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  <p:custDataLst>
              <p:tags r:id="rId3"/>
            </p:custDataLst>
          </p:nvPr>
        </p:nvSpPr>
        <p:spPr/>
        <p:txBody>
          <a:bodyPr/>
          <a:lstStyle/>
          <a:p>
            <a:fld id="{43C0B370-B43C-458D-B5A3-A570CC57BA1B}" type="slidenum">
              <a:rPr lang="fr-CA" smtClean="0"/>
              <a:pPr/>
              <a:t>7</a:t>
            </a:fld>
            <a:endParaRPr lang="fr-CA" dirty="0"/>
          </a:p>
        </p:txBody>
      </p:sp>
      <p:pic>
        <p:nvPicPr>
          <p:cNvPr id="7" name="Espace réservé pour une image  13">
            <a:extLst>
              <a:ext uri="{FF2B5EF4-FFF2-40B4-BE49-F238E27FC236}">
                <a16:creationId xmlns:a16="http://schemas.microsoft.com/office/drawing/2014/main" id="{75D2A23F-7DCD-4EF8-B168-9D0139CE2AF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1" t="-4335" r="27753" b="21375"/>
          <a:stretch/>
        </p:blipFill>
        <p:spPr>
          <a:xfrm>
            <a:off x="6440533" y="2429414"/>
            <a:ext cx="2710501" cy="2723474"/>
          </a:xfrm>
          <a:custGeom>
            <a:avLst/>
            <a:gdLst>
              <a:gd name="connsiteX0" fmla="*/ 0 w 4309045"/>
              <a:gd name="connsiteY0" fmla="*/ 2154523 h 4309045"/>
              <a:gd name="connsiteX1" fmla="*/ 2154523 w 4309045"/>
              <a:gd name="connsiteY1" fmla="*/ 0 h 4309045"/>
              <a:gd name="connsiteX2" fmla="*/ 4309045 w 4309045"/>
              <a:gd name="connsiteY2" fmla="*/ 2154523 h 4309045"/>
              <a:gd name="connsiteX3" fmla="*/ 2154523 w 4309045"/>
              <a:gd name="connsiteY3" fmla="*/ 4309045 h 4309045"/>
              <a:gd name="connsiteX4" fmla="*/ 0 w 4309045"/>
              <a:gd name="connsiteY4" fmla="*/ 2154523 h 4309045"/>
              <a:gd name="connsiteX0" fmla="*/ 0 w 3498441"/>
              <a:gd name="connsiteY0" fmla="*/ 2154523 h 4309045"/>
              <a:gd name="connsiteX1" fmla="*/ 2154523 w 3498441"/>
              <a:gd name="connsiteY1" fmla="*/ 0 h 4309045"/>
              <a:gd name="connsiteX2" fmla="*/ 3498441 w 3498441"/>
              <a:gd name="connsiteY2" fmla="*/ 1343920 h 4309045"/>
              <a:gd name="connsiteX3" fmla="*/ 2154523 w 3498441"/>
              <a:gd name="connsiteY3" fmla="*/ 4309045 h 4309045"/>
              <a:gd name="connsiteX4" fmla="*/ 0 w 3498441"/>
              <a:gd name="connsiteY4" fmla="*/ 2154523 h 4309045"/>
              <a:gd name="connsiteX0" fmla="*/ 0 w 3498938"/>
              <a:gd name="connsiteY0" fmla="*/ 2154523 h 2163912"/>
              <a:gd name="connsiteX1" fmla="*/ 2154523 w 3498938"/>
              <a:gd name="connsiteY1" fmla="*/ 0 h 2163912"/>
              <a:gd name="connsiteX2" fmla="*/ 3498441 w 3498938"/>
              <a:gd name="connsiteY2" fmla="*/ 1343920 h 2163912"/>
              <a:gd name="connsiteX3" fmla="*/ 3498938 w 3498938"/>
              <a:gd name="connsiteY3" fmla="*/ 2163912 h 2163912"/>
              <a:gd name="connsiteX4" fmla="*/ 0 w 3498938"/>
              <a:gd name="connsiteY4" fmla="*/ 2154523 h 2163912"/>
              <a:gd name="connsiteX0" fmla="*/ 0 w 3498938"/>
              <a:gd name="connsiteY0" fmla="*/ 2602982 h 2612371"/>
              <a:gd name="connsiteX1" fmla="*/ 2154523 w 3498938"/>
              <a:gd name="connsiteY1" fmla="*/ 448459 h 2612371"/>
              <a:gd name="connsiteX2" fmla="*/ 3489111 w 3498938"/>
              <a:gd name="connsiteY2" fmla="*/ 98873 h 2612371"/>
              <a:gd name="connsiteX3" fmla="*/ 3498938 w 3498938"/>
              <a:gd name="connsiteY3" fmla="*/ 2612371 h 2612371"/>
              <a:gd name="connsiteX4" fmla="*/ 0 w 3498938"/>
              <a:gd name="connsiteY4" fmla="*/ 2602982 h 2612371"/>
              <a:gd name="connsiteX0" fmla="*/ 0 w 3498938"/>
              <a:gd name="connsiteY0" fmla="*/ 2504110 h 2513499"/>
              <a:gd name="connsiteX1" fmla="*/ 2154523 w 3498938"/>
              <a:gd name="connsiteY1" fmla="*/ 349587 h 2513499"/>
              <a:gd name="connsiteX2" fmla="*/ 3489111 w 3498938"/>
              <a:gd name="connsiteY2" fmla="*/ 1 h 2513499"/>
              <a:gd name="connsiteX3" fmla="*/ 3498938 w 3498938"/>
              <a:gd name="connsiteY3" fmla="*/ 2513499 h 2513499"/>
              <a:gd name="connsiteX4" fmla="*/ 0 w 3498938"/>
              <a:gd name="connsiteY4" fmla="*/ 2504110 h 2513499"/>
              <a:gd name="connsiteX0" fmla="*/ 0 w 3498938"/>
              <a:gd name="connsiteY0" fmla="*/ 2504151 h 2513540"/>
              <a:gd name="connsiteX1" fmla="*/ 2154523 w 3498938"/>
              <a:gd name="connsiteY1" fmla="*/ 349628 h 2513540"/>
              <a:gd name="connsiteX2" fmla="*/ 3489111 w 3498938"/>
              <a:gd name="connsiteY2" fmla="*/ 42 h 2513540"/>
              <a:gd name="connsiteX3" fmla="*/ 3498938 w 3498938"/>
              <a:gd name="connsiteY3" fmla="*/ 2513540 h 2513540"/>
              <a:gd name="connsiteX4" fmla="*/ 0 w 3498938"/>
              <a:gd name="connsiteY4" fmla="*/ 2504151 h 2513540"/>
              <a:gd name="connsiteX0" fmla="*/ 0 w 3498938"/>
              <a:gd name="connsiteY0" fmla="*/ 2504151 h 2513540"/>
              <a:gd name="connsiteX1" fmla="*/ 3489111 w 3498938"/>
              <a:gd name="connsiteY1" fmla="*/ 42 h 2513540"/>
              <a:gd name="connsiteX2" fmla="*/ 3498938 w 3498938"/>
              <a:gd name="connsiteY2" fmla="*/ 2513540 h 2513540"/>
              <a:gd name="connsiteX3" fmla="*/ 0 w 3498938"/>
              <a:gd name="connsiteY3" fmla="*/ 2504151 h 2513540"/>
              <a:gd name="connsiteX0" fmla="*/ 0 w 3498938"/>
              <a:gd name="connsiteY0" fmla="*/ 2494821 h 2504210"/>
              <a:gd name="connsiteX1" fmla="*/ 3498442 w 3498938"/>
              <a:gd name="connsiteY1" fmla="*/ 43 h 2504210"/>
              <a:gd name="connsiteX2" fmla="*/ 3498938 w 3498938"/>
              <a:gd name="connsiteY2" fmla="*/ 2504210 h 2504210"/>
              <a:gd name="connsiteX3" fmla="*/ 0 w 3498938"/>
              <a:gd name="connsiteY3" fmla="*/ 2494821 h 2504210"/>
              <a:gd name="connsiteX0" fmla="*/ 0 w 3498938"/>
              <a:gd name="connsiteY0" fmla="*/ 2756072 h 2765461"/>
              <a:gd name="connsiteX1" fmla="*/ 3493777 w 3498938"/>
              <a:gd name="connsiteY1" fmla="*/ 37 h 2765461"/>
              <a:gd name="connsiteX2" fmla="*/ 3498938 w 3498938"/>
              <a:gd name="connsiteY2" fmla="*/ 2765461 h 2765461"/>
              <a:gd name="connsiteX3" fmla="*/ 0 w 3498938"/>
              <a:gd name="connsiteY3" fmla="*/ 2756072 h 2765461"/>
              <a:gd name="connsiteX0" fmla="*/ 0 w 2710501"/>
              <a:gd name="connsiteY0" fmla="*/ 2760737 h 2765461"/>
              <a:gd name="connsiteX1" fmla="*/ 2705340 w 2710501"/>
              <a:gd name="connsiteY1" fmla="*/ 37 h 2765461"/>
              <a:gd name="connsiteX2" fmla="*/ 2710501 w 2710501"/>
              <a:gd name="connsiteY2" fmla="*/ 2765461 h 2765461"/>
              <a:gd name="connsiteX3" fmla="*/ 0 w 2710501"/>
              <a:gd name="connsiteY3" fmla="*/ 2760737 h 2765461"/>
              <a:gd name="connsiteX0" fmla="*/ 0 w 2710501"/>
              <a:gd name="connsiteY0" fmla="*/ 2723416 h 2728140"/>
              <a:gd name="connsiteX1" fmla="*/ 2700674 w 2710501"/>
              <a:gd name="connsiteY1" fmla="*/ 39 h 2728140"/>
              <a:gd name="connsiteX2" fmla="*/ 2710501 w 2710501"/>
              <a:gd name="connsiteY2" fmla="*/ 2728140 h 2728140"/>
              <a:gd name="connsiteX3" fmla="*/ 0 w 2710501"/>
              <a:gd name="connsiteY3" fmla="*/ 2723416 h 2728140"/>
              <a:gd name="connsiteX0" fmla="*/ 0 w 2710501"/>
              <a:gd name="connsiteY0" fmla="*/ 2718750 h 2723474"/>
              <a:gd name="connsiteX1" fmla="*/ 2700674 w 2710501"/>
              <a:gd name="connsiteY1" fmla="*/ 39 h 2723474"/>
              <a:gd name="connsiteX2" fmla="*/ 2710501 w 2710501"/>
              <a:gd name="connsiteY2" fmla="*/ 2723474 h 2723474"/>
              <a:gd name="connsiteX3" fmla="*/ 0 w 2710501"/>
              <a:gd name="connsiteY3" fmla="*/ 2718750 h 272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0501" h="2723474">
                <a:moveTo>
                  <a:pt x="0" y="2718750"/>
                </a:moveTo>
                <a:lnTo>
                  <a:pt x="2700674" y="39"/>
                </a:lnTo>
                <a:cubicBezTo>
                  <a:pt x="2691510" y="-11214"/>
                  <a:pt x="2710335" y="2450143"/>
                  <a:pt x="2710501" y="2723474"/>
                </a:cubicBezTo>
                <a:lnTo>
                  <a:pt x="0" y="27187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/>
        </p:spPr>
      </p:pic>
    </p:spTree>
    <p:extLst>
      <p:ext uri="{BB962C8B-B14F-4D97-AF65-F5344CB8AC3E}">
        <p14:creationId xmlns:p14="http://schemas.microsoft.com/office/powerpoint/2010/main" val="375111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6AB0DDA-902D-C542-8A70-DDC30975A85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8001" y="446461"/>
            <a:ext cx="6516288" cy="641201"/>
          </a:xfrm>
        </p:spPr>
        <p:txBody>
          <a:bodyPr/>
          <a:lstStyle/>
          <a:p>
            <a:r>
              <a:rPr lang="fr-CA" cap="none" dirty="0"/>
              <a:t>Pourquoi améliorer nos stratégies pour optimiser la relève syndicale et la mixité?</a:t>
            </a:r>
            <a:endParaRPr lang="fr-CA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648000" y="1314809"/>
            <a:ext cx="5940224" cy="3529199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chemeClr val="accent1"/>
                </a:solidFill>
              </a:rPr>
              <a:t>Il existe plusieurs freins sur lesquels il est possible d’agir</a:t>
            </a:r>
            <a:r>
              <a:rPr lang="en-US" baseline="30000" dirty="0">
                <a:solidFill>
                  <a:schemeClr val="accent1"/>
                </a:solidFill>
              </a:rPr>
              <a:t>1</a:t>
            </a:r>
            <a:endParaRPr lang="fr-CA" dirty="0">
              <a:solidFill>
                <a:schemeClr val="accent1"/>
              </a:solidFill>
            </a:endParaRPr>
          </a:p>
          <a:p>
            <a:pPr marL="268288" lvl="1" indent="-268288">
              <a:buFont typeface="Arial" panose="020B0604020202020204" pitchFamily="34" charset="0"/>
              <a:buChar char="•"/>
            </a:pPr>
            <a:r>
              <a:rPr lang="fr-CA" dirty="0">
                <a:ea typeface="Times New Roman" panose="02020603050405020304" pitchFamily="18" charset="0"/>
              </a:rPr>
              <a:t>Manque de planification et d’actions pour susciter la relève syndicale et la mixité</a:t>
            </a:r>
          </a:p>
          <a:p>
            <a:pPr marL="268288" lvl="1" indent="-268288">
              <a:buFont typeface="Arial" panose="020B0604020202020204" pitchFamily="34" charset="0"/>
              <a:buChar char="•"/>
            </a:pPr>
            <a:r>
              <a:rPr lang="fr-CA" dirty="0"/>
              <a:t>Ouverture à un plus grand apport des jeunes et des femmes </a:t>
            </a:r>
          </a:p>
          <a:p>
            <a:pPr marL="268288" lvl="1" indent="-268288">
              <a:buFont typeface="Arial" panose="020B0604020202020204" pitchFamily="34" charset="0"/>
              <a:buChar char="•"/>
            </a:pPr>
            <a:r>
              <a:rPr lang="fr-CA" dirty="0">
                <a:ea typeface="Times New Roman" panose="02020603050405020304" pitchFamily="18" charset="0"/>
              </a:rPr>
              <a:t>Méconnaissance de l’UPA et du rôle d’un membre d’un C. A.</a:t>
            </a:r>
          </a:p>
          <a:p>
            <a:pPr marL="268288" lvl="1" indent="-268288">
              <a:buFont typeface="Arial" panose="020B0604020202020204" pitchFamily="34" charset="0"/>
              <a:buChar char="•"/>
            </a:pPr>
            <a:r>
              <a:rPr lang="fr-CA" dirty="0">
                <a:ea typeface="Times New Roman" panose="02020603050405020304" pitchFamily="18" charset="0"/>
              </a:rPr>
              <a:t>Efficacité et organisation logistique des réunions</a:t>
            </a:r>
          </a:p>
          <a:p>
            <a:pPr marL="268288" lvl="1" indent="-268288">
              <a:buFont typeface="Arial" panose="020B0604020202020204" pitchFamily="34" charset="0"/>
              <a:buChar char="•"/>
            </a:pPr>
            <a:r>
              <a:rPr lang="fr-CA" dirty="0">
                <a:ea typeface="Times New Roman" panose="02020603050405020304" pitchFamily="18" charset="0"/>
              </a:rPr>
              <a:t>Difficulté d’intégration</a:t>
            </a:r>
          </a:p>
          <a:p>
            <a:pPr marL="268288" lvl="1" indent="-268288">
              <a:buFont typeface="Arial" panose="020B0604020202020204" pitchFamily="34" charset="0"/>
              <a:buChar char="•"/>
            </a:pPr>
            <a:r>
              <a:rPr lang="fr-CA" dirty="0">
                <a:ea typeface="Times New Roman" panose="02020603050405020304" pitchFamily="18" charset="0"/>
              </a:rPr>
              <a:t>Dynamisme du syndicat ou du C. A. </a:t>
            </a:r>
          </a:p>
          <a:p>
            <a:pPr marL="268288" lvl="1" indent="-268288">
              <a:buFont typeface="Arial" panose="020B0604020202020204" pitchFamily="34" charset="0"/>
              <a:buChar char="•"/>
            </a:pPr>
            <a:r>
              <a:rPr lang="fr-CA" dirty="0">
                <a:ea typeface="Times New Roman" panose="02020603050405020304" pitchFamily="18" charset="0"/>
              </a:rPr>
              <a:t>Etc.</a:t>
            </a:r>
          </a:p>
          <a:p>
            <a:pPr marL="268288" lvl="1" indent="-268288">
              <a:buFont typeface="Arial" panose="020B0604020202020204" pitchFamily="34" charset="0"/>
              <a:buChar char="•"/>
            </a:pPr>
            <a:endParaRPr lang="fr-CA" dirty="0">
              <a:ea typeface="Times New Roman" panose="02020603050405020304" pitchFamily="18" charset="0"/>
            </a:endParaRPr>
          </a:p>
          <a:p>
            <a:pPr marL="0" lvl="1" indent="0">
              <a:buNone/>
            </a:pPr>
            <a:endParaRPr lang="fr-CA" dirty="0">
              <a:ea typeface="Times New Roman" panose="02020603050405020304" pitchFamily="18" charset="0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7697CEC9-FC0B-7A46-84A2-7015A0C347A1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3"/>
            </p:custDataLst>
          </p:nvPr>
        </p:nvSpPr>
        <p:spPr>
          <a:xfrm>
            <a:off x="8340725" y="4800600"/>
            <a:ext cx="803275" cy="273050"/>
          </a:xfrm>
        </p:spPr>
        <p:txBody>
          <a:bodyPr/>
          <a:lstStyle/>
          <a:p>
            <a:fld id="{43C0B370-B43C-458D-B5A3-A570CC57BA1B}" type="slidenum">
              <a:rPr lang="fr-CA" smtClean="0"/>
              <a:t>8</a:t>
            </a:fld>
            <a:endParaRPr lang="fr-CA" dirty="0"/>
          </a:p>
        </p:txBody>
      </p:sp>
      <p:pic>
        <p:nvPicPr>
          <p:cNvPr id="9" name="Espace réservé pour une image  13">
            <a:extLst>
              <a:ext uri="{FF2B5EF4-FFF2-40B4-BE49-F238E27FC236}">
                <a16:creationId xmlns:a16="http://schemas.microsoft.com/office/drawing/2014/main" id="{7C4EF56E-1189-433D-A5A8-6C9CB7ACF29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1" t="-4335" r="27753" b="21375"/>
          <a:stretch/>
        </p:blipFill>
        <p:spPr>
          <a:xfrm>
            <a:off x="6440533" y="2429414"/>
            <a:ext cx="2710501" cy="2723474"/>
          </a:xfrm>
          <a:custGeom>
            <a:avLst/>
            <a:gdLst>
              <a:gd name="connsiteX0" fmla="*/ 0 w 4309045"/>
              <a:gd name="connsiteY0" fmla="*/ 2154523 h 4309045"/>
              <a:gd name="connsiteX1" fmla="*/ 2154523 w 4309045"/>
              <a:gd name="connsiteY1" fmla="*/ 0 h 4309045"/>
              <a:gd name="connsiteX2" fmla="*/ 4309045 w 4309045"/>
              <a:gd name="connsiteY2" fmla="*/ 2154523 h 4309045"/>
              <a:gd name="connsiteX3" fmla="*/ 2154523 w 4309045"/>
              <a:gd name="connsiteY3" fmla="*/ 4309045 h 4309045"/>
              <a:gd name="connsiteX4" fmla="*/ 0 w 4309045"/>
              <a:gd name="connsiteY4" fmla="*/ 2154523 h 4309045"/>
              <a:gd name="connsiteX0" fmla="*/ 0 w 3498441"/>
              <a:gd name="connsiteY0" fmla="*/ 2154523 h 4309045"/>
              <a:gd name="connsiteX1" fmla="*/ 2154523 w 3498441"/>
              <a:gd name="connsiteY1" fmla="*/ 0 h 4309045"/>
              <a:gd name="connsiteX2" fmla="*/ 3498441 w 3498441"/>
              <a:gd name="connsiteY2" fmla="*/ 1343920 h 4309045"/>
              <a:gd name="connsiteX3" fmla="*/ 2154523 w 3498441"/>
              <a:gd name="connsiteY3" fmla="*/ 4309045 h 4309045"/>
              <a:gd name="connsiteX4" fmla="*/ 0 w 3498441"/>
              <a:gd name="connsiteY4" fmla="*/ 2154523 h 4309045"/>
              <a:gd name="connsiteX0" fmla="*/ 0 w 3498938"/>
              <a:gd name="connsiteY0" fmla="*/ 2154523 h 2163912"/>
              <a:gd name="connsiteX1" fmla="*/ 2154523 w 3498938"/>
              <a:gd name="connsiteY1" fmla="*/ 0 h 2163912"/>
              <a:gd name="connsiteX2" fmla="*/ 3498441 w 3498938"/>
              <a:gd name="connsiteY2" fmla="*/ 1343920 h 2163912"/>
              <a:gd name="connsiteX3" fmla="*/ 3498938 w 3498938"/>
              <a:gd name="connsiteY3" fmla="*/ 2163912 h 2163912"/>
              <a:gd name="connsiteX4" fmla="*/ 0 w 3498938"/>
              <a:gd name="connsiteY4" fmla="*/ 2154523 h 2163912"/>
              <a:gd name="connsiteX0" fmla="*/ 0 w 3498938"/>
              <a:gd name="connsiteY0" fmla="*/ 2602982 h 2612371"/>
              <a:gd name="connsiteX1" fmla="*/ 2154523 w 3498938"/>
              <a:gd name="connsiteY1" fmla="*/ 448459 h 2612371"/>
              <a:gd name="connsiteX2" fmla="*/ 3489111 w 3498938"/>
              <a:gd name="connsiteY2" fmla="*/ 98873 h 2612371"/>
              <a:gd name="connsiteX3" fmla="*/ 3498938 w 3498938"/>
              <a:gd name="connsiteY3" fmla="*/ 2612371 h 2612371"/>
              <a:gd name="connsiteX4" fmla="*/ 0 w 3498938"/>
              <a:gd name="connsiteY4" fmla="*/ 2602982 h 2612371"/>
              <a:gd name="connsiteX0" fmla="*/ 0 w 3498938"/>
              <a:gd name="connsiteY0" fmla="*/ 2504110 h 2513499"/>
              <a:gd name="connsiteX1" fmla="*/ 2154523 w 3498938"/>
              <a:gd name="connsiteY1" fmla="*/ 349587 h 2513499"/>
              <a:gd name="connsiteX2" fmla="*/ 3489111 w 3498938"/>
              <a:gd name="connsiteY2" fmla="*/ 1 h 2513499"/>
              <a:gd name="connsiteX3" fmla="*/ 3498938 w 3498938"/>
              <a:gd name="connsiteY3" fmla="*/ 2513499 h 2513499"/>
              <a:gd name="connsiteX4" fmla="*/ 0 w 3498938"/>
              <a:gd name="connsiteY4" fmla="*/ 2504110 h 2513499"/>
              <a:gd name="connsiteX0" fmla="*/ 0 w 3498938"/>
              <a:gd name="connsiteY0" fmla="*/ 2504151 h 2513540"/>
              <a:gd name="connsiteX1" fmla="*/ 2154523 w 3498938"/>
              <a:gd name="connsiteY1" fmla="*/ 349628 h 2513540"/>
              <a:gd name="connsiteX2" fmla="*/ 3489111 w 3498938"/>
              <a:gd name="connsiteY2" fmla="*/ 42 h 2513540"/>
              <a:gd name="connsiteX3" fmla="*/ 3498938 w 3498938"/>
              <a:gd name="connsiteY3" fmla="*/ 2513540 h 2513540"/>
              <a:gd name="connsiteX4" fmla="*/ 0 w 3498938"/>
              <a:gd name="connsiteY4" fmla="*/ 2504151 h 2513540"/>
              <a:gd name="connsiteX0" fmla="*/ 0 w 3498938"/>
              <a:gd name="connsiteY0" fmla="*/ 2504151 h 2513540"/>
              <a:gd name="connsiteX1" fmla="*/ 3489111 w 3498938"/>
              <a:gd name="connsiteY1" fmla="*/ 42 h 2513540"/>
              <a:gd name="connsiteX2" fmla="*/ 3498938 w 3498938"/>
              <a:gd name="connsiteY2" fmla="*/ 2513540 h 2513540"/>
              <a:gd name="connsiteX3" fmla="*/ 0 w 3498938"/>
              <a:gd name="connsiteY3" fmla="*/ 2504151 h 2513540"/>
              <a:gd name="connsiteX0" fmla="*/ 0 w 3498938"/>
              <a:gd name="connsiteY0" fmla="*/ 2494821 h 2504210"/>
              <a:gd name="connsiteX1" fmla="*/ 3498442 w 3498938"/>
              <a:gd name="connsiteY1" fmla="*/ 43 h 2504210"/>
              <a:gd name="connsiteX2" fmla="*/ 3498938 w 3498938"/>
              <a:gd name="connsiteY2" fmla="*/ 2504210 h 2504210"/>
              <a:gd name="connsiteX3" fmla="*/ 0 w 3498938"/>
              <a:gd name="connsiteY3" fmla="*/ 2494821 h 2504210"/>
              <a:gd name="connsiteX0" fmla="*/ 0 w 3498938"/>
              <a:gd name="connsiteY0" fmla="*/ 2756072 h 2765461"/>
              <a:gd name="connsiteX1" fmla="*/ 3493777 w 3498938"/>
              <a:gd name="connsiteY1" fmla="*/ 37 h 2765461"/>
              <a:gd name="connsiteX2" fmla="*/ 3498938 w 3498938"/>
              <a:gd name="connsiteY2" fmla="*/ 2765461 h 2765461"/>
              <a:gd name="connsiteX3" fmla="*/ 0 w 3498938"/>
              <a:gd name="connsiteY3" fmla="*/ 2756072 h 2765461"/>
              <a:gd name="connsiteX0" fmla="*/ 0 w 2710501"/>
              <a:gd name="connsiteY0" fmla="*/ 2760737 h 2765461"/>
              <a:gd name="connsiteX1" fmla="*/ 2705340 w 2710501"/>
              <a:gd name="connsiteY1" fmla="*/ 37 h 2765461"/>
              <a:gd name="connsiteX2" fmla="*/ 2710501 w 2710501"/>
              <a:gd name="connsiteY2" fmla="*/ 2765461 h 2765461"/>
              <a:gd name="connsiteX3" fmla="*/ 0 w 2710501"/>
              <a:gd name="connsiteY3" fmla="*/ 2760737 h 2765461"/>
              <a:gd name="connsiteX0" fmla="*/ 0 w 2710501"/>
              <a:gd name="connsiteY0" fmla="*/ 2723416 h 2728140"/>
              <a:gd name="connsiteX1" fmla="*/ 2700674 w 2710501"/>
              <a:gd name="connsiteY1" fmla="*/ 39 h 2728140"/>
              <a:gd name="connsiteX2" fmla="*/ 2710501 w 2710501"/>
              <a:gd name="connsiteY2" fmla="*/ 2728140 h 2728140"/>
              <a:gd name="connsiteX3" fmla="*/ 0 w 2710501"/>
              <a:gd name="connsiteY3" fmla="*/ 2723416 h 2728140"/>
              <a:gd name="connsiteX0" fmla="*/ 0 w 2710501"/>
              <a:gd name="connsiteY0" fmla="*/ 2718750 h 2723474"/>
              <a:gd name="connsiteX1" fmla="*/ 2700674 w 2710501"/>
              <a:gd name="connsiteY1" fmla="*/ 39 h 2723474"/>
              <a:gd name="connsiteX2" fmla="*/ 2710501 w 2710501"/>
              <a:gd name="connsiteY2" fmla="*/ 2723474 h 2723474"/>
              <a:gd name="connsiteX3" fmla="*/ 0 w 2710501"/>
              <a:gd name="connsiteY3" fmla="*/ 2718750 h 272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0501" h="2723474">
                <a:moveTo>
                  <a:pt x="0" y="2718750"/>
                </a:moveTo>
                <a:lnTo>
                  <a:pt x="2700674" y="39"/>
                </a:lnTo>
                <a:cubicBezTo>
                  <a:pt x="2691510" y="-11214"/>
                  <a:pt x="2710335" y="2450143"/>
                  <a:pt x="2710501" y="2723474"/>
                </a:cubicBezTo>
                <a:lnTo>
                  <a:pt x="0" y="27187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/>
        </p:spPr>
      </p:pic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0813ED70-6383-4837-BAFF-6324C913225F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11910" y="4299942"/>
            <a:ext cx="5792533" cy="544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Police système"/>
              <a:buNone/>
              <a:defRPr lang="fr-FR" sz="1200" b="0" i="0" kern="1200" baseline="0" dirty="0" smtClean="0">
                <a:solidFill>
                  <a:srgbClr val="333333"/>
                </a:solidFill>
                <a:latin typeface="Gotham Book Regular" pitchFamily="2" charset="77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Police système"/>
              <a:buChar char="–"/>
              <a:defRPr sz="1400" kern="1200" baseline="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9750" indent="-180975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 baseline="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19138" indent="-179388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60000"/>
              <a:buFont typeface="Lucida Grande" panose="020B0600040502020204" pitchFamily="34" charset="0"/>
              <a:buChar char="○"/>
              <a:defRPr sz="1400" kern="1200" baseline="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CA" sz="900" dirty="0">
                <a:ea typeface="Times New Roman" panose="02020603050405020304" pitchFamily="18" charset="0"/>
              </a:rPr>
              <a:t>1. L’analyse des freins à l’implication est basée sur la consultation des régions en 2020 ainsi que sur un sondage effectué par la Fédération de relève agricole du Québec et les AQ en 2022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6086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6AB0DDA-902D-C542-8A70-DDC30975A85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8001" y="446461"/>
            <a:ext cx="6516288" cy="641201"/>
          </a:xfrm>
        </p:spPr>
        <p:txBody>
          <a:bodyPr/>
          <a:lstStyle/>
          <a:p>
            <a:r>
              <a:rPr lang="fr-CA" cap="none" dirty="0"/>
              <a:t>Pourquoi améliorer nos stratégies pour optimiser la relève syndicale et la mixité?</a:t>
            </a:r>
            <a:endParaRPr lang="fr-CA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648000" y="1314809"/>
            <a:ext cx="5940224" cy="3529199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chemeClr val="accent1"/>
                </a:solidFill>
              </a:rPr>
              <a:t>Renforcer le fonctionnement actuel du C. A., c’est nécessairement gagnant!  Concrètement : 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dirty="0">
                <a:ea typeface="Times New Roman" panose="02020603050405020304" pitchFamily="18" charset="0"/>
              </a:rPr>
              <a:t>Rechercher à obtenir une 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équipe complète au profil et aux compétences complémentaires (davantage d’idées et d’innovation!)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dirty="0">
                <a:ea typeface="Times New Roman" panose="02020603050405020304" pitchFamily="18" charset="0"/>
              </a:rPr>
              <a:t>Revoir la logistique actuelle des C. A. afin de favoriser la participation de tous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Améliorer les pratiques de travai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pour plus d’efficacité et de motivation des membres du C. A.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Bâtir un travail d’équipe axé sur l’intérêt collectif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endParaRPr lang="fr-CA" dirty="0">
              <a:ea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CA" sz="1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CA" dirty="0">
              <a:ea typeface="Times New Roman" panose="02020603050405020304" pitchFamily="18" charset="0"/>
            </a:endParaRPr>
          </a:p>
          <a:p>
            <a:pPr marL="0" lvl="1" indent="0">
              <a:buNone/>
            </a:pPr>
            <a:endParaRPr lang="fr-CA" dirty="0">
              <a:ea typeface="Times New Roman" panose="02020603050405020304" pitchFamily="18" charset="0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7697CEC9-FC0B-7A46-84A2-7015A0C347A1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3"/>
            </p:custDataLst>
          </p:nvPr>
        </p:nvSpPr>
        <p:spPr>
          <a:xfrm>
            <a:off x="8340725" y="4800600"/>
            <a:ext cx="803275" cy="273050"/>
          </a:xfrm>
        </p:spPr>
        <p:txBody>
          <a:bodyPr/>
          <a:lstStyle/>
          <a:p>
            <a:fld id="{43C0B370-B43C-458D-B5A3-A570CC57BA1B}" type="slidenum">
              <a:rPr lang="fr-CA" smtClean="0"/>
              <a:t>9</a:t>
            </a:fld>
            <a:endParaRPr lang="fr-CA" dirty="0"/>
          </a:p>
        </p:txBody>
      </p:sp>
      <p:pic>
        <p:nvPicPr>
          <p:cNvPr id="9" name="Espace réservé pour une image  13">
            <a:extLst>
              <a:ext uri="{FF2B5EF4-FFF2-40B4-BE49-F238E27FC236}">
                <a16:creationId xmlns:a16="http://schemas.microsoft.com/office/drawing/2014/main" id="{7C4EF56E-1189-433D-A5A8-6C9CB7ACF29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1" t="-4335" r="27753" b="21375"/>
          <a:stretch/>
        </p:blipFill>
        <p:spPr>
          <a:xfrm>
            <a:off x="6440533" y="2429414"/>
            <a:ext cx="2710501" cy="2723474"/>
          </a:xfrm>
          <a:custGeom>
            <a:avLst/>
            <a:gdLst>
              <a:gd name="connsiteX0" fmla="*/ 0 w 4309045"/>
              <a:gd name="connsiteY0" fmla="*/ 2154523 h 4309045"/>
              <a:gd name="connsiteX1" fmla="*/ 2154523 w 4309045"/>
              <a:gd name="connsiteY1" fmla="*/ 0 h 4309045"/>
              <a:gd name="connsiteX2" fmla="*/ 4309045 w 4309045"/>
              <a:gd name="connsiteY2" fmla="*/ 2154523 h 4309045"/>
              <a:gd name="connsiteX3" fmla="*/ 2154523 w 4309045"/>
              <a:gd name="connsiteY3" fmla="*/ 4309045 h 4309045"/>
              <a:gd name="connsiteX4" fmla="*/ 0 w 4309045"/>
              <a:gd name="connsiteY4" fmla="*/ 2154523 h 4309045"/>
              <a:gd name="connsiteX0" fmla="*/ 0 w 3498441"/>
              <a:gd name="connsiteY0" fmla="*/ 2154523 h 4309045"/>
              <a:gd name="connsiteX1" fmla="*/ 2154523 w 3498441"/>
              <a:gd name="connsiteY1" fmla="*/ 0 h 4309045"/>
              <a:gd name="connsiteX2" fmla="*/ 3498441 w 3498441"/>
              <a:gd name="connsiteY2" fmla="*/ 1343920 h 4309045"/>
              <a:gd name="connsiteX3" fmla="*/ 2154523 w 3498441"/>
              <a:gd name="connsiteY3" fmla="*/ 4309045 h 4309045"/>
              <a:gd name="connsiteX4" fmla="*/ 0 w 3498441"/>
              <a:gd name="connsiteY4" fmla="*/ 2154523 h 4309045"/>
              <a:gd name="connsiteX0" fmla="*/ 0 w 3498938"/>
              <a:gd name="connsiteY0" fmla="*/ 2154523 h 2163912"/>
              <a:gd name="connsiteX1" fmla="*/ 2154523 w 3498938"/>
              <a:gd name="connsiteY1" fmla="*/ 0 h 2163912"/>
              <a:gd name="connsiteX2" fmla="*/ 3498441 w 3498938"/>
              <a:gd name="connsiteY2" fmla="*/ 1343920 h 2163912"/>
              <a:gd name="connsiteX3" fmla="*/ 3498938 w 3498938"/>
              <a:gd name="connsiteY3" fmla="*/ 2163912 h 2163912"/>
              <a:gd name="connsiteX4" fmla="*/ 0 w 3498938"/>
              <a:gd name="connsiteY4" fmla="*/ 2154523 h 2163912"/>
              <a:gd name="connsiteX0" fmla="*/ 0 w 3498938"/>
              <a:gd name="connsiteY0" fmla="*/ 2602982 h 2612371"/>
              <a:gd name="connsiteX1" fmla="*/ 2154523 w 3498938"/>
              <a:gd name="connsiteY1" fmla="*/ 448459 h 2612371"/>
              <a:gd name="connsiteX2" fmla="*/ 3489111 w 3498938"/>
              <a:gd name="connsiteY2" fmla="*/ 98873 h 2612371"/>
              <a:gd name="connsiteX3" fmla="*/ 3498938 w 3498938"/>
              <a:gd name="connsiteY3" fmla="*/ 2612371 h 2612371"/>
              <a:gd name="connsiteX4" fmla="*/ 0 w 3498938"/>
              <a:gd name="connsiteY4" fmla="*/ 2602982 h 2612371"/>
              <a:gd name="connsiteX0" fmla="*/ 0 w 3498938"/>
              <a:gd name="connsiteY0" fmla="*/ 2504110 h 2513499"/>
              <a:gd name="connsiteX1" fmla="*/ 2154523 w 3498938"/>
              <a:gd name="connsiteY1" fmla="*/ 349587 h 2513499"/>
              <a:gd name="connsiteX2" fmla="*/ 3489111 w 3498938"/>
              <a:gd name="connsiteY2" fmla="*/ 1 h 2513499"/>
              <a:gd name="connsiteX3" fmla="*/ 3498938 w 3498938"/>
              <a:gd name="connsiteY3" fmla="*/ 2513499 h 2513499"/>
              <a:gd name="connsiteX4" fmla="*/ 0 w 3498938"/>
              <a:gd name="connsiteY4" fmla="*/ 2504110 h 2513499"/>
              <a:gd name="connsiteX0" fmla="*/ 0 w 3498938"/>
              <a:gd name="connsiteY0" fmla="*/ 2504151 h 2513540"/>
              <a:gd name="connsiteX1" fmla="*/ 2154523 w 3498938"/>
              <a:gd name="connsiteY1" fmla="*/ 349628 h 2513540"/>
              <a:gd name="connsiteX2" fmla="*/ 3489111 w 3498938"/>
              <a:gd name="connsiteY2" fmla="*/ 42 h 2513540"/>
              <a:gd name="connsiteX3" fmla="*/ 3498938 w 3498938"/>
              <a:gd name="connsiteY3" fmla="*/ 2513540 h 2513540"/>
              <a:gd name="connsiteX4" fmla="*/ 0 w 3498938"/>
              <a:gd name="connsiteY4" fmla="*/ 2504151 h 2513540"/>
              <a:gd name="connsiteX0" fmla="*/ 0 w 3498938"/>
              <a:gd name="connsiteY0" fmla="*/ 2504151 h 2513540"/>
              <a:gd name="connsiteX1" fmla="*/ 3489111 w 3498938"/>
              <a:gd name="connsiteY1" fmla="*/ 42 h 2513540"/>
              <a:gd name="connsiteX2" fmla="*/ 3498938 w 3498938"/>
              <a:gd name="connsiteY2" fmla="*/ 2513540 h 2513540"/>
              <a:gd name="connsiteX3" fmla="*/ 0 w 3498938"/>
              <a:gd name="connsiteY3" fmla="*/ 2504151 h 2513540"/>
              <a:gd name="connsiteX0" fmla="*/ 0 w 3498938"/>
              <a:gd name="connsiteY0" fmla="*/ 2494821 h 2504210"/>
              <a:gd name="connsiteX1" fmla="*/ 3498442 w 3498938"/>
              <a:gd name="connsiteY1" fmla="*/ 43 h 2504210"/>
              <a:gd name="connsiteX2" fmla="*/ 3498938 w 3498938"/>
              <a:gd name="connsiteY2" fmla="*/ 2504210 h 2504210"/>
              <a:gd name="connsiteX3" fmla="*/ 0 w 3498938"/>
              <a:gd name="connsiteY3" fmla="*/ 2494821 h 2504210"/>
              <a:gd name="connsiteX0" fmla="*/ 0 w 3498938"/>
              <a:gd name="connsiteY0" fmla="*/ 2756072 h 2765461"/>
              <a:gd name="connsiteX1" fmla="*/ 3493777 w 3498938"/>
              <a:gd name="connsiteY1" fmla="*/ 37 h 2765461"/>
              <a:gd name="connsiteX2" fmla="*/ 3498938 w 3498938"/>
              <a:gd name="connsiteY2" fmla="*/ 2765461 h 2765461"/>
              <a:gd name="connsiteX3" fmla="*/ 0 w 3498938"/>
              <a:gd name="connsiteY3" fmla="*/ 2756072 h 2765461"/>
              <a:gd name="connsiteX0" fmla="*/ 0 w 2710501"/>
              <a:gd name="connsiteY0" fmla="*/ 2760737 h 2765461"/>
              <a:gd name="connsiteX1" fmla="*/ 2705340 w 2710501"/>
              <a:gd name="connsiteY1" fmla="*/ 37 h 2765461"/>
              <a:gd name="connsiteX2" fmla="*/ 2710501 w 2710501"/>
              <a:gd name="connsiteY2" fmla="*/ 2765461 h 2765461"/>
              <a:gd name="connsiteX3" fmla="*/ 0 w 2710501"/>
              <a:gd name="connsiteY3" fmla="*/ 2760737 h 2765461"/>
              <a:gd name="connsiteX0" fmla="*/ 0 w 2710501"/>
              <a:gd name="connsiteY0" fmla="*/ 2723416 h 2728140"/>
              <a:gd name="connsiteX1" fmla="*/ 2700674 w 2710501"/>
              <a:gd name="connsiteY1" fmla="*/ 39 h 2728140"/>
              <a:gd name="connsiteX2" fmla="*/ 2710501 w 2710501"/>
              <a:gd name="connsiteY2" fmla="*/ 2728140 h 2728140"/>
              <a:gd name="connsiteX3" fmla="*/ 0 w 2710501"/>
              <a:gd name="connsiteY3" fmla="*/ 2723416 h 2728140"/>
              <a:gd name="connsiteX0" fmla="*/ 0 w 2710501"/>
              <a:gd name="connsiteY0" fmla="*/ 2718750 h 2723474"/>
              <a:gd name="connsiteX1" fmla="*/ 2700674 w 2710501"/>
              <a:gd name="connsiteY1" fmla="*/ 39 h 2723474"/>
              <a:gd name="connsiteX2" fmla="*/ 2710501 w 2710501"/>
              <a:gd name="connsiteY2" fmla="*/ 2723474 h 2723474"/>
              <a:gd name="connsiteX3" fmla="*/ 0 w 2710501"/>
              <a:gd name="connsiteY3" fmla="*/ 2718750 h 272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0501" h="2723474">
                <a:moveTo>
                  <a:pt x="0" y="2718750"/>
                </a:moveTo>
                <a:lnTo>
                  <a:pt x="2700674" y="39"/>
                </a:lnTo>
                <a:cubicBezTo>
                  <a:pt x="2691510" y="-11214"/>
                  <a:pt x="2710335" y="2450143"/>
                  <a:pt x="2710501" y="2723474"/>
                </a:cubicBezTo>
                <a:lnTo>
                  <a:pt x="0" y="27187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/>
        </p:spPr>
      </p:pic>
    </p:spTree>
    <p:extLst>
      <p:ext uri="{BB962C8B-B14F-4D97-AF65-F5344CB8AC3E}">
        <p14:creationId xmlns:p14="http://schemas.microsoft.com/office/powerpoint/2010/main" val="377785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hème Office">
  <a:themeElements>
    <a:clrScheme name="POUVOIR-NOURRIR-POUVOIR-GRANDI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AB84"/>
      </a:accent1>
      <a:accent2>
        <a:srgbClr val="EF3340"/>
      </a:accent2>
      <a:accent3>
        <a:srgbClr val="A4D65E"/>
      </a:accent3>
      <a:accent4>
        <a:srgbClr val="6E2B62"/>
      </a:accent4>
      <a:accent5>
        <a:srgbClr val="407CCA"/>
      </a:accent5>
      <a:accent6>
        <a:srgbClr val="ED8B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7172</TotalTime>
  <Words>1170</Words>
  <Application>Microsoft Office PowerPoint</Application>
  <PresentationFormat>Affichage à l'écran (16:9)</PresentationFormat>
  <Paragraphs>155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Arial</vt:lpstr>
      <vt:lpstr>Calibri</vt:lpstr>
      <vt:lpstr>Wingdings</vt:lpstr>
      <vt:lpstr>Police système</vt:lpstr>
      <vt:lpstr>Gotham Bold</vt:lpstr>
      <vt:lpstr>Gotham Book Regular</vt:lpstr>
      <vt:lpstr>Lucida Grande</vt:lpstr>
      <vt:lpstr>Thème Office</vt:lpstr>
      <vt:lpstr>Présentation PowerPoint</vt:lpstr>
      <vt:lpstr>Objectifs de la présentation </vt:lpstr>
      <vt:lpstr>Quelques faits </vt:lpstr>
      <vt:lpstr>Quelques faits </vt:lpstr>
      <vt:lpstr>Quelques faits </vt:lpstr>
      <vt:lpstr>Présentation PowerPoint</vt:lpstr>
      <vt:lpstr>Pourquoi améliorer nos stratégies pour optimiser la relève syndicale et la mixité? </vt:lpstr>
      <vt:lpstr>Pourquoi améliorer nos stratégies pour optimiser la relève syndicale et la mixité?</vt:lpstr>
      <vt:lpstr>Pourquoi améliorer nos stratégies pour optimiser la relève syndicale et la mixité?</vt:lpstr>
      <vt:lpstr>Qu’est-ce qu’un C. A. peut faire pour optimiser l’implication? </vt:lpstr>
      <vt:lpstr>Qu’est-ce qu’un C. A. peut faire pour optimiser l’implication? </vt:lpstr>
      <vt:lpstr>Qu’est-ce qu’un C. A. peut faire pour optimiser l’implication? </vt:lpstr>
      <vt:lpstr>Présentation PowerPoint</vt:lpstr>
      <vt:lpstr>Pour aller plus loin dans la démarche</vt:lpstr>
      <vt:lpstr>Présentation PowerPoint</vt:lpstr>
    </vt:vector>
  </TitlesOfParts>
  <Company>UPA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Nos objectifs</dc:title>
  <dc:creator>Benoit, Hélène</dc:creator>
  <cp:lastModifiedBy>St-Amand, Mathieu</cp:lastModifiedBy>
  <cp:revision>384</cp:revision>
  <cp:lastPrinted>2023-02-14T19:06:41Z</cp:lastPrinted>
  <dcterms:created xsi:type="dcterms:W3CDTF">2019-04-16T15:30:46Z</dcterms:created>
  <dcterms:modified xsi:type="dcterms:W3CDTF">2023-08-09T17:22:07Z</dcterms:modified>
</cp:coreProperties>
</file>